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2" r:id="rId3"/>
    <p:sldId id="291" r:id="rId4"/>
    <p:sldId id="260" r:id="rId5"/>
    <p:sldId id="314" r:id="rId6"/>
    <p:sldId id="293" r:id="rId7"/>
    <p:sldId id="295" r:id="rId8"/>
    <p:sldId id="297" r:id="rId9"/>
    <p:sldId id="294" r:id="rId10"/>
    <p:sldId id="296"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274" r:id="rId25"/>
    <p:sldId id="272" r:id="rId26"/>
    <p:sldId id="273" r:id="rId27"/>
    <p:sldId id="277" r:id="rId28"/>
    <p:sldId id="311" r:id="rId29"/>
    <p:sldId id="312" r:id="rId30"/>
    <p:sldId id="313" r:id="rId31"/>
    <p:sldId id="3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00"/>
    <a:srgbClr val="00CCFF"/>
    <a:srgbClr val="FF33CC"/>
    <a:srgbClr val="CCCC00"/>
    <a:srgbClr val="CCFFFF"/>
    <a:srgbClr val="99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23C62-F51E-43CF-96A9-16DD1C93B652}"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8F7DE-C08F-4838-954A-2AF36EF02E89}" type="slidenum">
              <a:rPr lang="en-US" smtClean="0"/>
              <a:t>‹#›</a:t>
            </a:fld>
            <a:endParaRPr lang="en-US"/>
          </a:p>
        </p:txBody>
      </p:sp>
    </p:spTree>
    <p:extLst>
      <p:ext uri="{BB962C8B-B14F-4D97-AF65-F5344CB8AC3E}">
        <p14:creationId xmlns:p14="http://schemas.microsoft.com/office/powerpoint/2010/main" val="36393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CF7D-398C-4595-A6AE-542CE54F35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AFAC78-4E3A-4AD6-A370-572E15080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AB46A4-125A-4B24-B44F-1211401559A4}"/>
              </a:ext>
            </a:extLst>
          </p:cNvPr>
          <p:cNvSpPr>
            <a:spLocks noGrp="1"/>
          </p:cNvSpPr>
          <p:nvPr>
            <p:ph type="dt" sz="half" idx="10"/>
          </p:nvPr>
        </p:nvSpPr>
        <p:spPr/>
        <p:txBody>
          <a:bodyPr/>
          <a:lstStyle/>
          <a:p>
            <a:fld id="{993312D2-1813-43AE-BE57-30BFB2C3D8EF}" type="datetime1">
              <a:rPr lang="en-US" smtClean="0"/>
              <a:t>9/11/2019</a:t>
            </a:fld>
            <a:endParaRPr lang="en-US"/>
          </a:p>
        </p:txBody>
      </p:sp>
      <p:sp>
        <p:nvSpPr>
          <p:cNvPr id="5" name="Footer Placeholder 4">
            <a:extLst>
              <a:ext uri="{FF2B5EF4-FFF2-40B4-BE49-F238E27FC236}">
                <a16:creationId xmlns:a16="http://schemas.microsoft.com/office/drawing/2014/main" id="{E7E7799B-40C9-44F3-9CA6-0B8C551C04C9}"/>
              </a:ext>
            </a:extLst>
          </p:cNvPr>
          <p:cNvSpPr>
            <a:spLocks noGrp="1"/>
          </p:cNvSpPr>
          <p:nvPr>
            <p:ph type="ftr" sz="quarter" idx="11"/>
          </p:nvPr>
        </p:nvSpPr>
        <p:spPr/>
        <p:txBody>
          <a:bodyPr/>
          <a:lstStyle/>
          <a:p>
            <a:r>
              <a:rPr lang="en-US"/>
              <a:t>3C SPAC processing using SeisImager </a:t>
            </a:r>
          </a:p>
        </p:txBody>
      </p:sp>
      <p:sp>
        <p:nvSpPr>
          <p:cNvPr id="6" name="Slide Number Placeholder 5">
            <a:extLst>
              <a:ext uri="{FF2B5EF4-FFF2-40B4-BE49-F238E27FC236}">
                <a16:creationId xmlns:a16="http://schemas.microsoft.com/office/drawing/2014/main" id="{76A5BBF0-1BF1-4747-82B5-3CEEE035E313}"/>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353305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18E1-B1DC-4E4D-93C8-7EFDCC1AD4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B82EB2-B9A0-445F-B1DF-59C5A88064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89829-B666-4A35-A4E4-7C4888584C40}"/>
              </a:ext>
            </a:extLst>
          </p:cNvPr>
          <p:cNvSpPr>
            <a:spLocks noGrp="1"/>
          </p:cNvSpPr>
          <p:nvPr>
            <p:ph type="dt" sz="half" idx="10"/>
          </p:nvPr>
        </p:nvSpPr>
        <p:spPr/>
        <p:txBody>
          <a:bodyPr/>
          <a:lstStyle/>
          <a:p>
            <a:fld id="{D3A865D2-D4B2-480B-AE85-58F3E4A4BFEC}" type="datetime1">
              <a:rPr lang="en-US" smtClean="0"/>
              <a:t>9/11/2019</a:t>
            </a:fld>
            <a:endParaRPr lang="en-US"/>
          </a:p>
        </p:txBody>
      </p:sp>
      <p:sp>
        <p:nvSpPr>
          <p:cNvPr id="5" name="Footer Placeholder 4">
            <a:extLst>
              <a:ext uri="{FF2B5EF4-FFF2-40B4-BE49-F238E27FC236}">
                <a16:creationId xmlns:a16="http://schemas.microsoft.com/office/drawing/2014/main" id="{BEC42808-4C37-440A-BB29-0B5B8AE63B59}"/>
              </a:ext>
            </a:extLst>
          </p:cNvPr>
          <p:cNvSpPr>
            <a:spLocks noGrp="1"/>
          </p:cNvSpPr>
          <p:nvPr>
            <p:ph type="ftr" sz="quarter" idx="11"/>
          </p:nvPr>
        </p:nvSpPr>
        <p:spPr/>
        <p:txBody>
          <a:bodyPr/>
          <a:lstStyle/>
          <a:p>
            <a:r>
              <a:rPr lang="en-US"/>
              <a:t>3C SPAC processing using SeisImager </a:t>
            </a:r>
          </a:p>
        </p:txBody>
      </p:sp>
      <p:sp>
        <p:nvSpPr>
          <p:cNvPr id="6" name="Slide Number Placeholder 5">
            <a:extLst>
              <a:ext uri="{FF2B5EF4-FFF2-40B4-BE49-F238E27FC236}">
                <a16:creationId xmlns:a16="http://schemas.microsoft.com/office/drawing/2014/main" id="{1224F040-79D0-44A0-A6AC-F9DE29D639CB}"/>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30827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4CD56-4F1B-4B73-844B-A06F75CEDF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4ABA11-E398-4111-85D2-6BC340683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A8591-4685-49F1-9E06-E6A8A0F8A728}"/>
              </a:ext>
            </a:extLst>
          </p:cNvPr>
          <p:cNvSpPr>
            <a:spLocks noGrp="1"/>
          </p:cNvSpPr>
          <p:nvPr>
            <p:ph type="dt" sz="half" idx="10"/>
          </p:nvPr>
        </p:nvSpPr>
        <p:spPr/>
        <p:txBody>
          <a:bodyPr/>
          <a:lstStyle/>
          <a:p>
            <a:fld id="{0BFC0959-9219-4364-B5FE-970DECA102D9}" type="datetime1">
              <a:rPr lang="en-US" smtClean="0"/>
              <a:t>9/11/2019</a:t>
            </a:fld>
            <a:endParaRPr lang="en-US"/>
          </a:p>
        </p:txBody>
      </p:sp>
      <p:sp>
        <p:nvSpPr>
          <p:cNvPr id="5" name="Footer Placeholder 4">
            <a:extLst>
              <a:ext uri="{FF2B5EF4-FFF2-40B4-BE49-F238E27FC236}">
                <a16:creationId xmlns:a16="http://schemas.microsoft.com/office/drawing/2014/main" id="{22240A3E-ACDE-4F93-8026-C02B24236B02}"/>
              </a:ext>
            </a:extLst>
          </p:cNvPr>
          <p:cNvSpPr>
            <a:spLocks noGrp="1"/>
          </p:cNvSpPr>
          <p:nvPr>
            <p:ph type="ftr" sz="quarter" idx="11"/>
          </p:nvPr>
        </p:nvSpPr>
        <p:spPr/>
        <p:txBody>
          <a:bodyPr/>
          <a:lstStyle/>
          <a:p>
            <a:r>
              <a:rPr lang="en-US"/>
              <a:t>3C SPAC processing using SeisImager </a:t>
            </a:r>
          </a:p>
        </p:txBody>
      </p:sp>
      <p:sp>
        <p:nvSpPr>
          <p:cNvPr id="6" name="Slide Number Placeholder 5">
            <a:extLst>
              <a:ext uri="{FF2B5EF4-FFF2-40B4-BE49-F238E27FC236}">
                <a16:creationId xmlns:a16="http://schemas.microsoft.com/office/drawing/2014/main" id="{E55A5FFE-FD34-4652-A49B-0BEAAEBB3C7D}"/>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343536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CDC8-D917-4159-AB82-037A17253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613BD-288B-47B9-94FE-67325AEE4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88C35-298C-4CFA-B697-5E4FBC2764A1}"/>
              </a:ext>
            </a:extLst>
          </p:cNvPr>
          <p:cNvSpPr>
            <a:spLocks noGrp="1"/>
          </p:cNvSpPr>
          <p:nvPr>
            <p:ph type="dt" sz="half" idx="10"/>
          </p:nvPr>
        </p:nvSpPr>
        <p:spPr/>
        <p:txBody>
          <a:bodyPr/>
          <a:lstStyle/>
          <a:p>
            <a:fld id="{1E3D2332-7EB4-4DF9-BD22-451859C9F75C}" type="datetime1">
              <a:rPr lang="en-US" smtClean="0"/>
              <a:t>9/11/2019</a:t>
            </a:fld>
            <a:endParaRPr lang="en-US"/>
          </a:p>
        </p:txBody>
      </p:sp>
      <p:sp>
        <p:nvSpPr>
          <p:cNvPr id="5" name="Footer Placeholder 4">
            <a:extLst>
              <a:ext uri="{FF2B5EF4-FFF2-40B4-BE49-F238E27FC236}">
                <a16:creationId xmlns:a16="http://schemas.microsoft.com/office/drawing/2014/main" id="{F491ED0E-4F85-42B0-A6B5-D129B52B6C73}"/>
              </a:ext>
            </a:extLst>
          </p:cNvPr>
          <p:cNvSpPr>
            <a:spLocks noGrp="1"/>
          </p:cNvSpPr>
          <p:nvPr>
            <p:ph type="ftr" sz="quarter" idx="11"/>
          </p:nvPr>
        </p:nvSpPr>
        <p:spPr/>
        <p:txBody>
          <a:bodyPr/>
          <a:lstStyle/>
          <a:p>
            <a:r>
              <a:rPr lang="en-US"/>
              <a:t>3C SPAC processing using SeisImager </a:t>
            </a:r>
          </a:p>
        </p:txBody>
      </p:sp>
      <p:sp>
        <p:nvSpPr>
          <p:cNvPr id="6" name="Slide Number Placeholder 5">
            <a:extLst>
              <a:ext uri="{FF2B5EF4-FFF2-40B4-BE49-F238E27FC236}">
                <a16:creationId xmlns:a16="http://schemas.microsoft.com/office/drawing/2014/main" id="{60AC0072-D7C3-486F-9A79-32806F6A39CB}"/>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11470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1E23-AECD-4FB4-B2BF-75FEAAE1F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A2D5F-9BEB-47C2-BE9D-B6AD663AF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CCACA-5B93-4B72-8466-E1EEAD4F0CCF}"/>
              </a:ext>
            </a:extLst>
          </p:cNvPr>
          <p:cNvSpPr>
            <a:spLocks noGrp="1"/>
          </p:cNvSpPr>
          <p:nvPr>
            <p:ph type="dt" sz="half" idx="10"/>
          </p:nvPr>
        </p:nvSpPr>
        <p:spPr/>
        <p:txBody>
          <a:bodyPr/>
          <a:lstStyle/>
          <a:p>
            <a:fld id="{F917D89F-EBD3-47B9-907E-C1C017AFC542}" type="datetime1">
              <a:rPr lang="en-US" smtClean="0"/>
              <a:t>9/11/2019</a:t>
            </a:fld>
            <a:endParaRPr lang="en-US"/>
          </a:p>
        </p:txBody>
      </p:sp>
      <p:sp>
        <p:nvSpPr>
          <p:cNvPr id="5" name="Footer Placeholder 4">
            <a:extLst>
              <a:ext uri="{FF2B5EF4-FFF2-40B4-BE49-F238E27FC236}">
                <a16:creationId xmlns:a16="http://schemas.microsoft.com/office/drawing/2014/main" id="{0657990A-AA77-4D1E-9C4E-60D9A87723A1}"/>
              </a:ext>
            </a:extLst>
          </p:cNvPr>
          <p:cNvSpPr>
            <a:spLocks noGrp="1"/>
          </p:cNvSpPr>
          <p:nvPr>
            <p:ph type="ftr" sz="quarter" idx="11"/>
          </p:nvPr>
        </p:nvSpPr>
        <p:spPr/>
        <p:txBody>
          <a:bodyPr/>
          <a:lstStyle/>
          <a:p>
            <a:r>
              <a:rPr lang="en-US"/>
              <a:t>3C SPAC processing using SeisImager </a:t>
            </a:r>
          </a:p>
        </p:txBody>
      </p:sp>
      <p:sp>
        <p:nvSpPr>
          <p:cNvPr id="6" name="Slide Number Placeholder 5">
            <a:extLst>
              <a:ext uri="{FF2B5EF4-FFF2-40B4-BE49-F238E27FC236}">
                <a16:creationId xmlns:a16="http://schemas.microsoft.com/office/drawing/2014/main" id="{EC726FE6-B3B9-4199-80F1-7D77489C16B2}"/>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12809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AC40-7B8B-4D92-AC73-57FB651E74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FBDB4-AA68-474C-8EEE-6E37D4256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C55B89-19BA-4CFB-AAFA-AF442F51FD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50B246-BEFA-45C9-B516-901E87B27AE6}"/>
              </a:ext>
            </a:extLst>
          </p:cNvPr>
          <p:cNvSpPr>
            <a:spLocks noGrp="1"/>
          </p:cNvSpPr>
          <p:nvPr>
            <p:ph type="dt" sz="half" idx="10"/>
          </p:nvPr>
        </p:nvSpPr>
        <p:spPr/>
        <p:txBody>
          <a:bodyPr/>
          <a:lstStyle/>
          <a:p>
            <a:fld id="{686E7094-EF7B-4AFF-A78B-EE00AD40FA16}" type="datetime1">
              <a:rPr lang="en-US" smtClean="0"/>
              <a:t>9/11/2019</a:t>
            </a:fld>
            <a:endParaRPr lang="en-US"/>
          </a:p>
        </p:txBody>
      </p:sp>
      <p:sp>
        <p:nvSpPr>
          <p:cNvPr id="6" name="Footer Placeholder 5">
            <a:extLst>
              <a:ext uri="{FF2B5EF4-FFF2-40B4-BE49-F238E27FC236}">
                <a16:creationId xmlns:a16="http://schemas.microsoft.com/office/drawing/2014/main" id="{A3AD10BA-2E9B-4364-9EF6-30F697465C30}"/>
              </a:ext>
            </a:extLst>
          </p:cNvPr>
          <p:cNvSpPr>
            <a:spLocks noGrp="1"/>
          </p:cNvSpPr>
          <p:nvPr>
            <p:ph type="ftr" sz="quarter" idx="11"/>
          </p:nvPr>
        </p:nvSpPr>
        <p:spPr/>
        <p:txBody>
          <a:bodyPr/>
          <a:lstStyle/>
          <a:p>
            <a:r>
              <a:rPr lang="en-US"/>
              <a:t>3C SPAC processing using SeisImager </a:t>
            </a:r>
          </a:p>
        </p:txBody>
      </p:sp>
      <p:sp>
        <p:nvSpPr>
          <p:cNvPr id="7" name="Slide Number Placeholder 6">
            <a:extLst>
              <a:ext uri="{FF2B5EF4-FFF2-40B4-BE49-F238E27FC236}">
                <a16:creationId xmlns:a16="http://schemas.microsoft.com/office/drawing/2014/main" id="{EEA8A1FB-696E-4404-9718-AF74CB136626}"/>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37807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9764-5B33-4FFC-8BA5-B9107ED4D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C8B85-8D23-4FB2-8F73-0CB4682D2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2B4C4F-50E7-43A4-9D03-E3D744D956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1FEF85-DF75-48FF-9D00-966E771D0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6D29E-05A8-4664-9D90-46A04F33DB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0144B-12D5-4A89-9C4C-C7C1136AE177}"/>
              </a:ext>
            </a:extLst>
          </p:cNvPr>
          <p:cNvSpPr>
            <a:spLocks noGrp="1"/>
          </p:cNvSpPr>
          <p:nvPr>
            <p:ph type="dt" sz="half" idx="10"/>
          </p:nvPr>
        </p:nvSpPr>
        <p:spPr/>
        <p:txBody>
          <a:bodyPr/>
          <a:lstStyle/>
          <a:p>
            <a:fld id="{856FEB25-BCBB-47CD-9C1A-73129892583C}" type="datetime1">
              <a:rPr lang="en-US" smtClean="0"/>
              <a:t>9/11/2019</a:t>
            </a:fld>
            <a:endParaRPr lang="en-US"/>
          </a:p>
        </p:txBody>
      </p:sp>
      <p:sp>
        <p:nvSpPr>
          <p:cNvPr id="8" name="Footer Placeholder 7">
            <a:extLst>
              <a:ext uri="{FF2B5EF4-FFF2-40B4-BE49-F238E27FC236}">
                <a16:creationId xmlns:a16="http://schemas.microsoft.com/office/drawing/2014/main" id="{389425B7-CE36-464E-BC30-3CAA856ABDDC}"/>
              </a:ext>
            </a:extLst>
          </p:cNvPr>
          <p:cNvSpPr>
            <a:spLocks noGrp="1"/>
          </p:cNvSpPr>
          <p:nvPr>
            <p:ph type="ftr" sz="quarter" idx="11"/>
          </p:nvPr>
        </p:nvSpPr>
        <p:spPr/>
        <p:txBody>
          <a:bodyPr/>
          <a:lstStyle/>
          <a:p>
            <a:r>
              <a:rPr lang="en-US"/>
              <a:t>3C SPAC processing using SeisImager </a:t>
            </a:r>
          </a:p>
        </p:txBody>
      </p:sp>
      <p:sp>
        <p:nvSpPr>
          <p:cNvPr id="9" name="Slide Number Placeholder 8">
            <a:extLst>
              <a:ext uri="{FF2B5EF4-FFF2-40B4-BE49-F238E27FC236}">
                <a16:creationId xmlns:a16="http://schemas.microsoft.com/office/drawing/2014/main" id="{69E60B67-38FB-42C7-9368-A77A4A13ADA3}"/>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30259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2DFBB-D57F-41DE-8B5C-584A81F2B2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542E9E-BF9B-45B8-99FB-7D1864118D33}"/>
              </a:ext>
            </a:extLst>
          </p:cNvPr>
          <p:cNvSpPr>
            <a:spLocks noGrp="1"/>
          </p:cNvSpPr>
          <p:nvPr>
            <p:ph type="dt" sz="half" idx="10"/>
          </p:nvPr>
        </p:nvSpPr>
        <p:spPr/>
        <p:txBody>
          <a:bodyPr/>
          <a:lstStyle/>
          <a:p>
            <a:fld id="{277ADB2B-9A2D-42B6-8F66-BB6D66A5476C}" type="datetime1">
              <a:rPr lang="en-US" smtClean="0"/>
              <a:t>9/11/2019</a:t>
            </a:fld>
            <a:endParaRPr lang="en-US"/>
          </a:p>
        </p:txBody>
      </p:sp>
      <p:sp>
        <p:nvSpPr>
          <p:cNvPr id="4" name="Footer Placeholder 3">
            <a:extLst>
              <a:ext uri="{FF2B5EF4-FFF2-40B4-BE49-F238E27FC236}">
                <a16:creationId xmlns:a16="http://schemas.microsoft.com/office/drawing/2014/main" id="{11627D84-7535-423D-86D6-409A9177B43C}"/>
              </a:ext>
            </a:extLst>
          </p:cNvPr>
          <p:cNvSpPr>
            <a:spLocks noGrp="1"/>
          </p:cNvSpPr>
          <p:nvPr>
            <p:ph type="ftr" sz="quarter" idx="11"/>
          </p:nvPr>
        </p:nvSpPr>
        <p:spPr/>
        <p:txBody>
          <a:bodyPr/>
          <a:lstStyle/>
          <a:p>
            <a:r>
              <a:rPr lang="en-US"/>
              <a:t>3C SPAC processing using SeisImager </a:t>
            </a:r>
          </a:p>
        </p:txBody>
      </p:sp>
      <p:sp>
        <p:nvSpPr>
          <p:cNvPr id="5" name="Slide Number Placeholder 4">
            <a:extLst>
              <a:ext uri="{FF2B5EF4-FFF2-40B4-BE49-F238E27FC236}">
                <a16:creationId xmlns:a16="http://schemas.microsoft.com/office/drawing/2014/main" id="{FF37F591-F38F-4F41-928F-211E3E18AB2C}"/>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194202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E34FE-FF65-40AC-91B8-87A83BCF5817}"/>
              </a:ext>
            </a:extLst>
          </p:cNvPr>
          <p:cNvSpPr>
            <a:spLocks noGrp="1"/>
          </p:cNvSpPr>
          <p:nvPr>
            <p:ph type="dt" sz="half" idx="10"/>
          </p:nvPr>
        </p:nvSpPr>
        <p:spPr/>
        <p:txBody>
          <a:bodyPr/>
          <a:lstStyle/>
          <a:p>
            <a:fld id="{668B7895-824C-44A1-9C41-535AB9B3CE0C}" type="datetime1">
              <a:rPr lang="en-US" smtClean="0"/>
              <a:t>9/11/2019</a:t>
            </a:fld>
            <a:endParaRPr lang="en-US"/>
          </a:p>
        </p:txBody>
      </p:sp>
      <p:sp>
        <p:nvSpPr>
          <p:cNvPr id="3" name="Footer Placeholder 2">
            <a:extLst>
              <a:ext uri="{FF2B5EF4-FFF2-40B4-BE49-F238E27FC236}">
                <a16:creationId xmlns:a16="http://schemas.microsoft.com/office/drawing/2014/main" id="{C65DA114-0F29-4091-9604-7F3C9E0D346E}"/>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DD9114C4-D43E-4D81-B4B2-64487432570E}"/>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65316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6C6A-E200-416D-B124-BC750D580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CF234A-BF5B-49FB-B66E-948823851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0FF19-B16D-43AE-90A0-FF968BB49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1D9ED-BE62-440E-9825-B45BDB4A88FD}"/>
              </a:ext>
            </a:extLst>
          </p:cNvPr>
          <p:cNvSpPr>
            <a:spLocks noGrp="1"/>
          </p:cNvSpPr>
          <p:nvPr>
            <p:ph type="dt" sz="half" idx="10"/>
          </p:nvPr>
        </p:nvSpPr>
        <p:spPr/>
        <p:txBody>
          <a:bodyPr/>
          <a:lstStyle/>
          <a:p>
            <a:fld id="{9464788A-F1AE-4B82-B6E4-36AE2585E15E}" type="datetime1">
              <a:rPr lang="en-US" smtClean="0"/>
              <a:t>9/11/2019</a:t>
            </a:fld>
            <a:endParaRPr lang="en-US"/>
          </a:p>
        </p:txBody>
      </p:sp>
      <p:sp>
        <p:nvSpPr>
          <p:cNvPr id="6" name="Footer Placeholder 5">
            <a:extLst>
              <a:ext uri="{FF2B5EF4-FFF2-40B4-BE49-F238E27FC236}">
                <a16:creationId xmlns:a16="http://schemas.microsoft.com/office/drawing/2014/main" id="{8CC9AD19-3B80-4602-B592-06477E76A79A}"/>
              </a:ext>
            </a:extLst>
          </p:cNvPr>
          <p:cNvSpPr>
            <a:spLocks noGrp="1"/>
          </p:cNvSpPr>
          <p:nvPr>
            <p:ph type="ftr" sz="quarter" idx="11"/>
          </p:nvPr>
        </p:nvSpPr>
        <p:spPr/>
        <p:txBody>
          <a:bodyPr/>
          <a:lstStyle/>
          <a:p>
            <a:r>
              <a:rPr lang="en-US"/>
              <a:t>3C SPAC processing using SeisImager </a:t>
            </a:r>
          </a:p>
        </p:txBody>
      </p:sp>
      <p:sp>
        <p:nvSpPr>
          <p:cNvPr id="7" name="Slide Number Placeholder 6">
            <a:extLst>
              <a:ext uri="{FF2B5EF4-FFF2-40B4-BE49-F238E27FC236}">
                <a16:creationId xmlns:a16="http://schemas.microsoft.com/office/drawing/2014/main" id="{1D9909A7-C3D1-43CF-9384-90FDD3701478}"/>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18206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316A-60D3-4C22-92D9-7E0741937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63B279-0196-42DC-B652-81DC9B108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06ED47-7692-4F85-B06A-8F4E4D5A9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0C5E1-DD71-4817-A529-0F87B9E88406}"/>
              </a:ext>
            </a:extLst>
          </p:cNvPr>
          <p:cNvSpPr>
            <a:spLocks noGrp="1"/>
          </p:cNvSpPr>
          <p:nvPr>
            <p:ph type="dt" sz="half" idx="10"/>
          </p:nvPr>
        </p:nvSpPr>
        <p:spPr/>
        <p:txBody>
          <a:bodyPr/>
          <a:lstStyle/>
          <a:p>
            <a:fld id="{53AABAE4-FC63-4997-80C2-AE1092A20107}" type="datetime1">
              <a:rPr lang="en-US" smtClean="0"/>
              <a:t>9/11/2019</a:t>
            </a:fld>
            <a:endParaRPr lang="en-US"/>
          </a:p>
        </p:txBody>
      </p:sp>
      <p:sp>
        <p:nvSpPr>
          <p:cNvPr id="6" name="Footer Placeholder 5">
            <a:extLst>
              <a:ext uri="{FF2B5EF4-FFF2-40B4-BE49-F238E27FC236}">
                <a16:creationId xmlns:a16="http://schemas.microsoft.com/office/drawing/2014/main" id="{42C68DEF-2812-4ED6-978B-43305CC5439A}"/>
              </a:ext>
            </a:extLst>
          </p:cNvPr>
          <p:cNvSpPr>
            <a:spLocks noGrp="1"/>
          </p:cNvSpPr>
          <p:nvPr>
            <p:ph type="ftr" sz="quarter" idx="11"/>
          </p:nvPr>
        </p:nvSpPr>
        <p:spPr/>
        <p:txBody>
          <a:bodyPr/>
          <a:lstStyle/>
          <a:p>
            <a:r>
              <a:rPr lang="en-US"/>
              <a:t>3C SPAC processing using SeisImager </a:t>
            </a:r>
          </a:p>
        </p:txBody>
      </p:sp>
      <p:sp>
        <p:nvSpPr>
          <p:cNvPr id="7" name="Slide Number Placeholder 6">
            <a:extLst>
              <a:ext uri="{FF2B5EF4-FFF2-40B4-BE49-F238E27FC236}">
                <a16:creationId xmlns:a16="http://schemas.microsoft.com/office/drawing/2014/main" id="{ADAC91B0-8689-4C26-8520-C1FCE5AA28AB}"/>
              </a:ext>
            </a:extLst>
          </p:cNvPr>
          <p:cNvSpPr>
            <a:spLocks noGrp="1"/>
          </p:cNvSpPr>
          <p:nvPr>
            <p:ph type="sldNum" sz="quarter" idx="12"/>
          </p:nvPr>
        </p:nvSpPr>
        <p:spPr/>
        <p:txBody>
          <a:bodyPr/>
          <a:lstStyle/>
          <a:p>
            <a:fld id="{9C51C78E-B1DD-448D-A233-51A09E0999A1}" type="slidenum">
              <a:rPr lang="en-US" smtClean="0"/>
              <a:t>‹#›</a:t>
            </a:fld>
            <a:endParaRPr lang="en-US"/>
          </a:p>
        </p:txBody>
      </p:sp>
    </p:spTree>
    <p:extLst>
      <p:ext uri="{BB962C8B-B14F-4D97-AF65-F5344CB8AC3E}">
        <p14:creationId xmlns:p14="http://schemas.microsoft.com/office/powerpoint/2010/main" val="72971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74FF6-D12B-468F-B7F4-A24557DF7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9E160-60DA-44E2-ACDA-8F5379E0F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95120-52DF-4655-92AA-6AA2A7BCC240}"/>
              </a:ext>
            </a:extLst>
          </p:cNvPr>
          <p:cNvSpPr>
            <a:spLocks noGrp="1"/>
          </p:cNvSpPr>
          <p:nvPr>
            <p:ph type="dt" sz="half" idx="2"/>
          </p:nvPr>
        </p:nvSpPr>
        <p:spPr>
          <a:xfrm>
            <a:off x="0" y="6557818"/>
            <a:ext cx="2743200" cy="274205"/>
          </a:xfrm>
          <a:prstGeom prst="rect">
            <a:avLst/>
          </a:prstGeom>
        </p:spPr>
        <p:txBody>
          <a:bodyPr vert="horz" lIns="91440" tIns="45720" rIns="91440" bIns="45720" rtlCol="0" anchor="ctr"/>
          <a:lstStyle>
            <a:lvl1pPr algn="l">
              <a:defRPr sz="1200">
                <a:solidFill>
                  <a:schemeClr val="tx1">
                    <a:tint val="75000"/>
                  </a:schemeClr>
                </a:solidFill>
              </a:defRPr>
            </a:lvl1pPr>
          </a:lstStyle>
          <a:p>
            <a:fld id="{14922EA6-9F02-4FC8-86BD-3EAB5E09C417}" type="datetime1">
              <a:rPr lang="en-US" smtClean="0"/>
              <a:t>9/11/2019</a:t>
            </a:fld>
            <a:endParaRPr lang="en-US"/>
          </a:p>
        </p:txBody>
      </p:sp>
      <p:sp>
        <p:nvSpPr>
          <p:cNvPr id="5" name="Footer Placeholder 4">
            <a:extLst>
              <a:ext uri="{FF2B5EF4-FFF2-40B4-BE49-F238E27FC236}">
                <a16:creationId xmlns:a16="http://schemas.microsoft.com/office/drawing/2014/main" id="{0D63B242-02E8-4918-A82B-47C960F8D3B1}"/>
              </a:ext>
            </a:extLst>
          </p:cNvPr>
          <p:cNvSpPr>
            <a:spLocks noGrp="1"/>
          </p:cNvSpPr>
          <p:nvPr>
            <p:ph type="ftr" sz="quarter" idx="3"/>
          </p:nvPr>
        </p:nvSpPr>
        <p:spPr>
          <a:xfrm>
            <a:off x="4177146" y="6585527"/>
            <a:ext cx="4114800" cy="27420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3C SPAC processing using </a:t>
            </a:r>
            <a:r>
              <a:rPr lang="en-US" dirty="0" err="1"/>
              <a:t>SeisImager</a:t>
            </a:r>
            <a:r>
              <a:rPr lang="en-US" dirty="0"/>
              <a:t> </a:t>
            </a:r>
          </a:p>
        </p:txBody>
      </p:sp>
      <p:sp>
        <p:nvSpPr>
          <p:cNvPr id="6" name="Slide Number Placeholder 5">
            <a:extLst>
              <a:ext uri="{FF2B5EF4-FFF2-40B4-BE49-F238E27FC236}">
                <a16:creationId xmlns:a16="http://schemas.microsoft.com/office/drawing/2014/main" id="{3360CC09-83AA-413E-A30B-3FCCC3036B12}"/>
              </a:ext>
            </a:extLst>
          </p:cNvPr>
          <p:cNvSpPr>
            <a:spLocks noGrp="1"/>
          </p:cNvSpPr>
          <p:nvPr>
            <p:ph type="sldNum" sz="quarter" idx="4"/>
          </p:nvPr>
        </p:nvSpPr>
        <p:spPr>
          <a:xfrm>
            <a:off x="9448800" y="6583795"/>
            <a:ext cx="2743200" cy="274205"/>
          </a:xfrm>
          <a:prstGeom prst="rect">
            <a:avLst/>
          </a:prstGeom>
        </p:spPr>
        <p:txBody>
          <a:bodyPr vert="horz" lIns="91440" tIns="45720" rIns="91440" bIns="45720" rtlCol="0" anchor="ctr"/>
          <a:lstStyle>
            <a:lvl1pPr algn="r">
              <a:defRPr sz="1200">
                <a:solidFill>
                  <a:schemeClr val="tx1">
                    <a:tint val="75000"/>
                  </a:schemeClr>
                </a:solidFill>
              </a:defRPr>
            </a:lvl1pPr>
          </a:lstStyle>
          <a:p>
            <a:fld id="{9C51C78E-B1DD-448D-A233-51A09E0999A1}" type="slidenum">
              <a:rPr lang="en-US" smtClean="0"/>
              <a:t>‹#›</a:t>
            </a:fld>
            <a:endParaRPr lang="en-US"/>
          </a:p>
        </p:txBody>
      </p:sp>
    </p:spTree>
    <p:extLst>
      <p:ext uri="{BB962C8B-B14F-4D97-AF65-F5344CB8AC3E}">
        <p14:creationId xmlns:p14="http://schemas.microsoft.com/office/powerpoint/2010/main" val="190610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FE47-3DAD-4118-96CF-59637420DE1D}"/>
              </a:ext>
            </a:extLst>
          </p:cNvPr>
          <p:cNvSpPr>
            <a:spLocks noGrp="1"/>
          </p:cNvSpPr>
          <p:nvPr>
            <p:ph type="ctrTitle"/>
          </p:nvPr>
        </p:nvSpPr>
        <p:spPr>
          <a:xfrm>
            <a:off x="0" y="852403"/>
            <a:ext cx="11443854" cy="1457325"/>
          </a:xfrm>
        </p:spPr>
        <p:txBody>
          <a:bodyPr>
            <a:noAutofit/>
          </a:bodyPr>
          <a:lstStyle/>
          <a:p>
            <a:r>
              <a:rPr lang="en-US" sz="4400" dirty="0"/>
              <a:t>Three-component spatial autocorrelation processing using </a:t>
            </a:r>
            <a:r>
              <a:rPr lang="en-US" sz="4400" dirty="0" err="1"/>
              <a:t>SeisImager</a:t>
            </a:r>
            <a:r>
              <a:rPr lang="en-US" sz="4400" dirty="0"/>
              <a:t> modules</a:t>
            </a:r>
          </a:p>
        </p:txBody>
      </p:sp>
      <p:sp>
        <p:nvSpPr>
          <p:cNvPr id="3" name="Subtitle 2">
            <a:extLst>
              <a:ext uri="{FF2B5EF4-FFF2-40B4-BE49-F238E27FC236}">
                <a16:creationId xmlns:a16="http://schemas.microsoft.com/office/drawing/2014/main" id="{63E8B80E-0E1D-423D-ABDD-C633F3A540A6}"/>
              </a:ext>
            </a:extLst>
          </p:cNvPr>
          <p:cNvSpPr>
            <a:spLocks noGrp="1"/>
          </p:cNvSpPr>
          <p:nvPr>
            <p:ph type="subTitle" idx="1"/>
          </p:nvPr>
        </p:nvSpPr>
        <p:spPr>
          <a:xfrm>
            <a:off x="1131424" y="2480891"/>
            <a:ext cx="9144000" cy="1655762"/>
          </a:xfrm>
        </p:spPr>
        <p:txBody>
          <a:bodyPr>
            <a:normAutofit lnSpcReduction="10000"/>
          </a:bodyPr>
          <a:lstStyle/>
          <a:p>
            <a:pPr marL="342900" indent="-342900" algn="l">
              <a:buFont typeface="Arial" panose="020B0604020202020204" pitchFamily="34" charset="0"/>
              <a:buChar char="•"/>
            </a:pPr>
            <a:r>
              <a:rPr lang="en-US" dirty="0"/>
              <a:t>Processing ambient noise data obtained by Atom 3C and/or MT-Neo.</a:t>
            </a:r>
          </a:p>
          <a:p>
            <a:pPr marL="342900" indent="-342900" algn="l">
              <a:buFont typeface="Arial" panose="020B0604020202020204" pitchFamily="34" charset="0"/>
              <a:buChar char="•"/>
            </a:pPr>
            <a:r>
              <a:rPr lang="en-US" dirty="0" err="1"/>
              <a:t>SeisImager</a:t>
            </a:r>
            <a:r>
              <a:rPr lang="en-US" dirty="0"/>
              <a:t>/SW3C license is required.</a:t>
            </a:r>
          </a:p>
          <a:p>
            <a:pPr marL="342900" indent="-342900" algn="l">
              <a:buFont typeface="Arial" panose="020B0604020202020204" pitchFamily="34" charset="0"/>
              <a:buChar char="•"/>
            </a:pPr>
            <a:r>
              <a:rPr lang="en-US" dirty="0"/>
              <a:t>Download the latest installer from : </a:t>
            </a:r>
            <a:r>
              <a:rPr lang="en-US" i="1" dirty="0">
                <a:solidFill>
                  <a:srgbClr val="0070C0"/>
                </a:solidFill>
              </a:rPr>
              <a:t>http://seisimager.com/download/SeisImager.zip</a:t>
            </a:r>
          </a:p>
          <a:p>
            <a:pPr marL="342900" indent="-342900" algn="l">
              <a:buFont typeface="Arial" panose="020B0604020202020204" pitchFamily="34" charset="0"/>
              <a:buChar char="•"/>
            </a:pPr>
            <a:endParaRPr lang="en-US" dirty="0"/>
          </a:p>
        </p:txBody>
      </p:sp>
      <p:sp>
        <p:nvSpPr>
          <p:cNvPr id="8" name="Arrow: Right 7">
            <a:extLst>
              <a:ext uri="{FF2B5EF4-FFF2-40B4-BE49-F238E27FC236}">
                <a16:creationId xmlns:a16="http://schemas.microsoft.com/office/drawing/2014/main" id="{8C7FB8D1-9D94-46E9-A27B-ED38D1BBBFA1}"/>
              </a:ext>
            </a:extLst>
          </p:cNvPr>
          <p:cNvSpPr/>
          <p:nvPr/>
        </p:nvSpPr>
        <p:spPr>
          <a:xfrm>
            <a:off x="3083298" y="5193017"/>
            <a:ext cx="971550" cy="51911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Arrow: Right 8">
            <a:extLst>
              <a:ext uri="{FF2B5EF4-FFF2-40B4-BE49-F238E27FC236}">
                <a16:creationId xmlns:a16="http://schemas.microsoft.com/office/drawing/2014/main" id="{794ACC5A-06D6-481D-98CE-ACBAB61F7210}"/>
              </a:ext>
            </a:extLst>
          </p:cNvPr>
          <p:cNvSpPr/>
          <p:nvPr/>
        </p:nvSpPr>
        <p:spPr>
          <a:xfrm>
            <a:off x="6045465" y="5231121"/>
            <a:ext cx="971550" cy="51911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1919DB06-F16D-4442-AC26-7F3C62BF8F42}"/>
              </a:ext>
            </a:extLst>
          </p:cNvPr>
          <p:cNvSpPr>
            <a:spLocks noGrp="1"/>
          </p:cNvSpPr>
          <p:nvPr>
            <p:ph type="sldNum" sz="quarter" idx="12"/>
          </p:nvPr>
        </p:nvSpPr>
        <p:spPr/>
        <p:txBody>
          <a:bodyPr/>
          <a:lstStyle/>
          <a:p>
            <a:fld id="{9C51C78E-B1DD-448D-A233-51A09E0999A1}" type="slidenum">
              <a:rPr lang="en-US" smtClean="0"/>
              <a:t>1</a:t>
            </a:fld>
            <a:endParaRPr lang="en-US"/>
          </a:p>
        </p:txBody>
      </p:sp>
      <p:grpSp>
        <p:nvGrpSpPr>
          <p:cNvPr id="22" name="Group 21">
            <a:extLst>
              <a:ext uri="{FF2B5EF4-FFF2-40B4-BE49-F238E27FC236}">
                <a16:creationId xmlns:a16="http://schemas.microsoft.com/office/drawing/2014/main" id="{5F08A401-192B-41E3-9507-A41F1E0FA465}"/>
              </a:ext>
            </a:extLst>
          </p:cNvPr>
          <p:cNvGrpSpPr/>
          <p:nvPr/>
        </p:nvGrpSpPr>
        <p:grpSpPr>
          <a:xfrm>
            <a:off x="9684296" y="3133895"/>
            <a:ext cx="2281377" cy="3320244"/>
            <a:chOff x="9684296" y="3133895"/>
            <a:chExt cx="2281377" cy="3320244"/>
          </a:xfrm>
        </p:grpSpPr>
        <p:sp>
          <p:nvSpPr>
            <p:cNvPr id="12" name="Isosceles Triangle 11">
              <a:extLst>
                <a:ext uri="{FF2B5EF4-FFF2-40B4-BE49-F238E27FC236}">
                  <a16:creationId xmlns:a16="http://schemas.microsoft.com/office/drawing/2014/main" id="{066C4F8C-6897-4F1F-A551-E1C8163DA05C}"/>
                </a:ext>
              </a:extLst>
            </p:cNvPr>
            <p:cNvSpPr/>
            <p:nvPr/>
          </p:nvSpPr>
          <p:spPr>
            <a:xfrm rot="10800000">
              <a:off x="9979861" y="4822080"/>
              <a:ext cx="295563" cy="1156317"/>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155E0F6C-CC00-4317-AD2B-51B8574C78E9}"/>
                </a:ext>
              </a:extLst>
            </p:cNvPr>
            <p:cNvSpPr/>
            <p:nvPr/>
          </p:nvSpPr>
          <p:spPr>
            <a:xfrm rot="10800000">
              <a:off x="10570988" y="5297822"/>
              <a:ext cx="295563" cy="1156317"/>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E805520-411A-4D7A-A6FE-48D3CDEDAE86}"/>
                </a:ext>
              </a:extLst>
            </p:cNvPr>
            <p:cNvSpPr/>
            <p:nvPr/>
          </p:nvSpPr>
          <p:spPr>
            <a:xfrm rot="10800000">
              <a:off x="11111807" y="4832747"/>
              <a:ext cx="295563" cy="1156317"/>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Cylinder 14">
              <a:extLst>
                <a:ext uri="{FF2B5EF4-FFF2-40B4-BE49-F238E27FC236}">
                  <a16:creationId xmlns:a16="http://schemas.microsoft.com/office/drawing/2014/main" id="{73E90173-A3AD-4156-9945-CBB4B6D2CDC3}"/>
                </a:ext>
              </a:extLst>
            </p:cNvPr>
            <p:cNvSpPr/>
            <p:nvPr/>
          </p:nvSpPr>
          <p:spPr>
            <a:xfrm>
              <a:off x="9684296" y="3453183"/>
              <a:ext cx="1967346" cy="1867594"/>
            </a:xfrm>
            <a:prstGeom prst="can">
              <a:avLst>
                <a:gd name="adj" fmla="val 50000"/>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C82479-ADBB-408F-A302-F4E82F25790C}"/>
                </a:ext>
              </a:extLst>
            </p:cNvPr>
            <p:cNvSpPr txBox="1"/>
            <p:nvPr/>
          </p:nvSpPr>
          <p:spPr>
            <a:xfrm>
              <a:off x="10319050" y="3133895"/>
              <a:ext cx="1173019" cy="523220"/>
            </a:xfrm>
            <a:prstGeom prst="rect">
              <a:avLst/>
            </a:prstGeom>
            <a:noFill/>
          </p:spPr>
          <p:txBody>
            <a:bodyPr wrap="square" rtlCol="0">
              <a:spAutoFit/>
            </a:bodyPr>
            <a:lstStyle/>
            <a:p>
              <a:r>
                <a:rPr lang="en-US" sz="2800" dirty="0"/>
                <a:t>Y(NS)</a:t>
              </a:r>
            </a:p>
          </p:txBody>
        </p:sp>
        <p:sp>
          <p:nvSpPr>
            <p:cNvPr id="19" name="TextBox 18">
              <a:extLst>
                <a:ext uri="{FF2B5EF4-FFF2-40B4-BE49-F238E27FC236}">
                  <a16:creationId xmlns:a16="http://schemas.microsoft.com/office/drawing/2014/main" id="{78098427-CEC7-4F32-AF17-C7557994F6F5}"/>
                </a:ext>
              </a:extLst>
            </p:cNvPr>
            <p:cNvSpPr txBox="1"/>
            <p:nvPr/>
          </p:nvSpPr>
          <p:spPr>
            <a:xfrm>
              <a:off x="10881014" y="3489754"/>
              <a:ext cx="1084659" cy="523220"/>
            </a:xfrm>
            <a:prstGeom prst="rect">
              <a:avLst/>
            </a:prstGeom>
            <a:noFill/>
          </p:spPr>
          <p:txBody>
            <a:bodyPr wrap="square" rtlCol="0">
              <a:spAutoFit/>
            </a:bodyPr>
            <a:lstStyle/>
            <a:p>
              <a:r>
                <a:rPr lang="en-US" sz="2800" dirty="0">
                  <a:solidFill>
                    <a:srgbClr val="3333FF"/>
                  </a:solidFill>
                </a:rPr>
                <a:t>X(EW)</a:t>
              </a:r>
            </a:p>
          </p:txBody>
        </p:sp>
        <p:sp>
          <p:nvSpPr>
            <p:cNvPr id="20" name="Arrow: Right 19">
              <a:extLst>
                <a:ext uri="{FF2B5EF4-FFF2-40B4-BE49-F238E27FC236}">
                  <a16:creationId xmlns:a16="http://schemas.microsoft.com/office/drawing/2014/main" id="{FB1F0636-1444-4215-B772-99849F9B1494}"/>
                </a:ext>
              </a:extLst>
            </p:cNvPr>
            <p:cNvSpPr/>
            <p:nvPr/>
          </p:nvSpPr>
          <p:spPr>
            <a:xfrm>
              <a:off x="10570988" y="3938092"/>
              <a:ext cx="903607" cy="262970"/>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A174D624-0FA4-4AFD-A79C-7333B8D59339}"/>
                </a:ext>
              </a:extLst>
            </p:cNvPr>
            <p:cNvSpPr/>
            <p:nvPr/>
          </p:nvSpPr>
          <p:spPr>
            <a:xfrm rot="16200000">
              <a:off x="10204719" y="3692752"/>
              <a:ext cx="527367" cy="1971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838B45E-AE60-4C3D-9FC6-04FCEBDC9A2E}"/>
                </a:ext>
              </a:extLst>
            </p:cNvPr>
            <p:cNvSpPr/>
            <p:nvPr/>
          </p:nvSpPr>
          <p:spPr>
            <a:xfrm>
              <a:off x="10349314" y="3938092"/>
              <a:ext cx="369456" cy="2678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11" name="Footer Placeholder 10">
            <a:extLst>
              <a:ext uri="{FF2B5EF4-FFF2-40B4-BE49-F238E27FC236}">
                <a16:creationId xmlns:a16="http://schemas.microsoft.com/office/drawing/2014/main" id="{CA429B51-3C27-4ECC-865F-30A178E8BD54}"/>
              </a:ext>
            </a:extLst>
          </p:cNvPr>
          <p:cNvSpPr>
            <a:spLocks noGrp="1"/>
          </p:cNvSpPr>
          <p:nvPr>
            <p:ph type="ftr" sz="quarter" idx="11"/>
          </p:nvPr>
        </p:nvSpPr>
        <p:spPr/>
        <p:txBody>
          <a:bodyPr/>
          <a:lstStyle/>
          <a:p>
            <a:r>
              <a:rPr lang="en-US"/>
              <a:t>3C SPAC processing using SeisImager </a:t>
            </a:r>
          </a:p>
        </p:txBody>
      </p:sp>
      <p:pic>
        <p:nvPicPr>
          <p:cNvPr id="23" name="Picture 22">
            <a:extLst>
              <a:ext uri="{FF2B5EF4-FFF2-40B4-BE49-F238E27FC236}">
                <a16:creationId xmlns:a16="http://schemas.microsoft.com/office/drawing/2014/main" id="{D369E1D1-B39E-4326-BCCD-694CC0ADB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25" y="4472242"/>
            <a:ext cx="1704736" cy="1704736"/>
          </a:xfrm>
          <a:prstGeom prst="rect">
            <a:avLst/>
          </a:prstGeom>
        </p:spPr>
      </p:pic>
      <p:pic>
        <p:nvPicPr>
          <p:cNvPr id="25" name="Picture 24">
            <a:extLst>
              <a:ext uri="{FF2B5EF4-FFF2-40B4-BE49-F238E27FC236}">
                <a16:creationId xmlns:a16="http://schemas.microsoft.com/office/drawing/2014/main" id="{9C434F66-34EA-4BAE-876C-6E2251280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21" y="4574419"/>
            <a:ext cx="1655763" cy="1655763"/>
          </a:xfrm>
          <a:prstGeom prst="rect">
            <a:avLst/>
          </a:prstGeom>
        </p:spPr>
      </p:pic>
      <p:pic>
        <p:nvPicPr>
          <p:cNvPr id="27" name="Picture 26">
            <a:extLst>
              <a:ext uri="{FF2B5EF4-FFF2-40B4-BE49-F238E27FC236}">
                <a16:creationId xmlns:a16="http://schemas.microsoft.com/office/drawing/2014/main" id="{848733E4-243E-4065-AEC2-87FED8314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815" y="4572357"/>
            <a:ext cx="1655763" cy="1655763"/>
          </a:xfrm>
          <a:prstGeom prst="rect">
            <a:avLst/>
          </a:prstGeom>
        </p:spPr>
      </p:pic>
      <p:pic>
        <p:nvPicPr>
          <p:cNvPr id="29" name="Picture 28">
            <a:extLst>
              <a:ext uri="{FF2B5EF4-FFF2-40B4-BE49-F238E27FC236}">
                <a16:creationId xmlns:a16="http://schemas.microsoft.com/office/drawing/2014/main" id="{B7EE472C-28F7-4BA7-A109-8B847CA34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564" y="23762"/>
            <a:ext cx="5680364" cy="876536"/>
          </a:xfrm>
          <a:prstGeom prst="rect">
            <a:avLst/>
          </a:prstGeom>
        </p:spPr>
      </p:pic>
    </p:spTree>
    <p:extLst>
      <p:ext uri="{BB962C8B-B14F-4D97-AF65-F5344CB8AC3E}">
        <p14:creationId xmlns:p14="http://schemas.microsoft.com/office/powerpoint/2010/main" val="142773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03C-B021-4BA4-B058-F976DE04A7CB}"/>
              </a:ext>
            </a:extLst>
          </p:cNvPr>
          <p:cNvSpPr>
            <a:spLocks noGrp="1"/>
          </p:cNvSpPr>
          <p:nvPr>
            <p:ph type="title"/>
          </p:nvPr>
        </p:nvSpPr>
        <p:spPr>
          <a:xfrm>
            <a:off x="838200" y="69560"/>
            <a:ext cx="10515600" cy="1325563"/>
          </a:xfrm>
        </p:spPr>
        <p:txBody>
          <a:bodyPr/>
          <a:lstStyle/>
          <a:p>
            <a:r>
              <a:rPr lang="en-US" dirty="0"/>
              <a:t>Calculate SPAC for each component</a:t>
            </a:r>
          </a:p>
        </p:txBody>
      </p:sp>
      <p:sp>
        <p:nvSpPr>
          <p:cNvPr id="3" name="Footer Placeholder 2">
            <a:extLst>
              <a:ext uri="{FF2B5EF4-FFF2-40B4-BE49-F238E27FC236}">
                <a16:creationId xmlns:a16="http://schemas.microsoft.com/office/drawing/2014/main" id="{D4EF7366-A9AA-4F6F-A8B8-44E8B9DA1D33}"/>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24063254-88F8-4C9D-AD83-EC71380E71A2}"/>
              </a:ext>
            </a:extLst>
          </p:cNvPr>
          <p:cNvSpPr>
            <a:spLocks noGrp="1"/>
          </p:cNvSpPr>
          <p:nvPr>
            <p:ph type="sldNum" sz="quarter" idx="12"/>
          </p:nvPr>
        </p:nvSpPr>
        <p:spPr/>
        <p:txBody>
          <a:bodyPr/>
          <a:lstStyle/>
          <a:p>
            <a:fld id="{9C51C78E-B1DD-448D-A233-51A09E0999A1}" type="slidenum">
              <a:rPr lang="en-US" smtClean="0"/>
              <a:t>10</a:t>
            </a:fld>
            <a:endParaRPr lang="en-US"/>
          </a:p>
        </p:txBody>
      </p:sp>
      <p:pic>
        <p:nvPicPr>
          <p:cNvPr id="5" name="Picture 4">
            <a:extLst>
              <a:ext uri="{FF2B5EF4-FFF2-40B4-BE49-F238E27FC236}">
                <a16:creationId xmlns:a16="http://schemas.microsoft.com/office/drawing/2014/main" id="{761282A5-EF6C-48C1-9BA9-D2C3CB8F94FB}"/>
              </a:ext>
            </a:extLst>
          </p:cNvPr>
          <p:cNvPicPr>
            <a:picLocks noChangeAspect="1"/>
          </p:cNvPicPr>
          <p:nvPr/>
        </p:nvPicPr>
        <p:blipFill>
          <a:blip r:embed="rId2"/>
          <a:stretch>
            <a:fillRect/>
          </a:stretch>
        </p:blipFill>
        <p:spPr>
          <a:xfrm>
            <a:off x="1167581" y="1216312"/>
            <a:ext cx="559618" cy="631827"/>
          </a:xfrm>
          <a:prstGeom prst="rect">
            <a:avLst/>
          </a:prstGeom>
        </p:spPr>
      </p:pic>
      <p:pic>
        <p:nvPicPr>
          <p:cNvPr id="6" name="Picture 5">
            <a:extLst>
              <a:ext uri="{FF2B5EF4-FFF2-40B4-BE49-F238E27FC236}">
                <a16:creationId xmlns:a16="http://schemas.microsoft.com/office/drawing/2014/main" id="{07F9D9B5-C772-4903-89C5-86EBAEB81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sp>
        <p:nvSpPr>
          <p:cNvPr id="7" name="TextBox 6">
            <a:extLst>
              <a:ext uri="{FF2B5EF4-FFF2-40B4-BE49-F238E27FC236}">
                <a16:creationId xmlns:a16="http://schemas.microsoft.com/office/drawing/2014/main" id="{A5B51944-F7B5-4AFB-902F-98BE14EED42C}"/>
              </a:ext>
            </a:extLst>
          </p:cNvPr>
          <p:cNvSpPr txBox="1"/>
          <p:nvPr/>
        </p:nvSpPr>
        <p:spPr>
          <a:xfrm>
            <a:off x="463645" y="1347560"/>
            <a:ext cx="6206836" cy="369332"/>
          </a:xfrm>
          <a:prstGeom prst="rect">
            <a:avLst/>
          </a:prstGeom>
          <a:noFill/>
        </p:spPr>
        <p:txBody>
          <a:bodyPr wrap="square" rtlCol="0">
            <a:spAutoFit/>
          </a:bodyPr>
          <a:lstStyle/>
          <a:p>
            <a:r>
              <a:rPr lang="en-US" dirty="0"/>
              <a:t>Click                 to calculate SPAC</a:t>
            </a:r>
          </a:p>
        </p:txBody>
      </p:sp>
      <p:pic>
        <p:nvPicPr>
          <p:cNvPr id="8" name="Picture 7">
            <a:extLst>
              <a:ext uri="{FF2B5EF4-FFF2-40B4-BE49-F238E27FC236}">
                <a16:creationId xmlns:a16="http://schemas.microsoft.com/office/drawing/2014/main" id="{BB926891-2892-4A3E-97E8-D2F3A0265E69}"/>
              </a:ext>
            </a:extLst>
          </p:cNvPr>
          <p:cNvPicPr>
            <a:picLocks noChangeAspect="1"/>
          </p:cNvPicPr>
          <p:nvPr/>
        </p:nvPicPr>
        <p:blipFill>
          <a:blip r:embed="rId4"/>
          <a:stretch>
            <a:fillRect/>
          </a:stretch>
        </p:blipFill>
        <p:spPr>
          <a:xfrm>
            <a:off x="463645" y="3456707"/>
            <a:ext cx="3762375" cy="2276475"/>
          </a:xfrm>
          <a:prstGeom prst="rect">
            <a:avLst/>
          </a:prstGeom>
        </p:spPr>
      </p:pic>
      <p:pic>
        <p:nvPicPr>
          <p:cNvPr id="9" name="Picture 8">
            <a:extLst>
              <a:ext uri="{FF2B5EF4-FFF2-40B4-BE49-F238E27FC236}">
                <a16:creationId xmlns:a16="http://schemas.microsoft.com/office/drawing/2014/main" id="{DB549D19-ABEA-40F2-856C-822C258DFC18}"/>
              </a:ext>
            </a:extLst>
          </p:cNvPr>
          <p:cNvPicPr>
            <a:picLocks noChangeAspect="1"/>
          </p:cNvPicPr>
          <p:nvPr/>
        </p:nvPicPr>
        <p:blipFill>
          <a:blip r:embed="rId5"/>
          <a:stretch>
            <a:fillRect/>
          </a:stretch>
        </p:blipFill>
        <p:spPr>
          <a:xfrm>
            <a:off x="6670481" y="2004197"/>
            <a:ext cx="1038225" cy="333375"/>
          </a:xfrm>
          <a:prstGeom prst="rect">
            <a:avLst/>
          </a:prstGeom>
        </p:spPr>
      </p:pic>
      <p:pic>
        <p:nvPicPr>
          <p:cNvPr id="10" name="Picture 9">
            <a:extLst>
              <a:ext uri="{FF2B5EF4-FFF2-40B4-BE49-F238E27FC236}">
                <a16:creationId xmlns:a16="http://schemas.microsoft.com/office/drawing/2014/main" id="{69C5110A-78F3-4711-AEE8-F20C469289F1}"/>
              </a:ext>
            </a:extLst>
          </p:cNvPr>
          <p:cNvPicPr>
            <a:picLocks noChangeAspect="1"/>
          </p:cNvPicPr>
          <p:nvPr/>
        </p:nvPicPr>
        <p:blipFill>
          <a:blip r:embed="rId6"/>
          <a:stretch>
            <a:fillRect/>
          </a:stretch>
        </p:blipFill>
        <p:spPr>
          <a:xfrm>
            <a:off x="6670481" y="3898658"/>
            <a:ext cx="1095375" cy="390525"/>
          </a:xfrm>
          <a:prstGeom prst="rect">
            <a:avLst/>
          </a:prstGeom>
        </p:spPr>
      </p:pic>
      <p:sp>
        <p:nvSpPr>
          <p:cNvPr id="11" name="TextBox 10">
            <a:extLst>
              <a:ext uri="{FF2B5EF4-FFF2-40B4-BE49-F238E27FC236}">
                <a16:creationId xmlns:a16="http://schemas.microsoft.com/office/drawing/2014/main" id="{DD424112-E23D-42D4-B535-6E67723BAB0B}"/>
              </a:ext>
            </a:extLst>
          </p:cNvPr>
          <p:cNvSpPr txBox="1"/>
          <p:nvPr/>
        </p:nvSpPr>
        <p:spPr>
          <a:xfrm>
            <a:off x="388619" y="2752331"/>
            <a:ext cx="4036291" cy="646331"/>
          </a:xfrm>
          <a:prstGeom prst="rect">
            <a:avLst/>
          </a:prstGeom>
          <a:noFill/>
        </p:spPr>
        <p:txBody>
          <a:bodyPr wrap="square" rtlCol="0">
            <a:spAutoFit/>
          </a:bodyPr>
          <a:lstStyle/>
          <a:p>
            <a:r>
              <a:rPr lang="en-US" dirty="0"/>
              <a:t>Select a component to be calculated (selecting vertical component)</a:t>
            </a:r>
          </a:p>
        </p:txBody>
      </p:sp>
      <p:sp>
        <p:nvSpPr>
          <p:cNvPr id="12" name="TextBox 11">
            <a:extLst>
              <a:ext uri="{FF2B5EF4-FFF2-40B4-BE49-F238E27FC236}">
                <a16:creationId xmlns:a16="http://schemas.microsoft.com/office/drawing/2014/main" id="{1CFA4A84-DBF0-411B-B9A2-593A7B22D620}"/>
              </a:ext>
            </a:extLst>
          </p:cNvPr>
          <p:cNvSpPr txBox="1"/>
          <p:nvPr/>
        </p:nvSpPr>
        <p:spPr>
          <a:xfrm>
            <a:off x="6525490" y="1215570"/>
            <a:ext cx="4036291" cy="646331"/>
          </a:xfrm>
          <a:prstGeom prst="rect">
            <a:avLst/>
          </a:prstGeom>
          <a:noFill/>
        </p:spPr>
        <p:txBody>
          <a:bodyPr wrap="square" rtlCol="0">
            <a:spAutoFit/>
          </a:bodyPr>
          <a:lstStyle/>
          <a:p>
            <a:r>
              <a:rPr lang="en-US" dirty="0"/>
              <a:t>Select array geometry. Click “Open array file” if manual array file will be used.</a:t>
            </a:r>
          </a:p>
        </p:txBody>
      </p:sp>
      <p:sp>
        <p:nvSpPr>
          <p:cNvPr id="13" name="TextBox 12">
            <a:extLst>
              <a:ext uri="{FF2B5EF4-FFF2-40B4-BE49-F238E27FC236}">
                <a16:creationId xmlns:a16="http://schemas.microsoft.com/office/drawing/2014/main" id="{8DED10EB-536A-4637-A9C8-0D2CB4294B14}"/>
              </a:ext>
            </a:extLst>
          </p:cNvPr>
          <p:cNvSpPr txBox="1"/>
          <p:nvPr/>
        </p:nvSpPr>
        <p:spPr>
          <a:xfrm>
            <a:off x="6525489" y="3287885"/>
            <a:ext cx="5444838" cy="369332"/>
          </a:xfrm>
          <a:prstGeom prst="rect">
            <a:avLst/>
          </a:prstGeom>
          <a:noFill/>
        </p:spPr>
        <p:txBody>
          <a:bodyPr wrap="square" rtlCol="0">
            <a:spAutoFit/>
          </a:bodyPr>
          <a:lstStyle/>
          <a:p>
            <a:r>
              <a:rPr lang="en-US" dirty="0"/>
              <a:t>Select “Manual array” if manual array will be used.</a:t>
            </a:r>
          </a:p>
        </p:txBody>
      </p:sp>
      <p:sp>
        <p:nvSpPr>
          <p:cNvPr id="14" name="TextBox 13">
            <a:extLst>
              <a:ext uri="{FF2B5EF4-FFF2-40B4-BE49-F238E27FC236}">
                <a16:creationId xmlns:a16="http://schemas.microsoft.com/office/drawing/2014/main" id="{9387DBD9-53EF-4477-95D4-D8365338007A}"/>
              </a:ext>
            </a:extLst>
          </p:cNvPr>
          <p:cNvSpPr txBox="1"/>
          <p:nvPr/>
        </p:nvSpPr>
        <p:spPr>
          <a:xfrm>
            <a:off x="6525489" y="5288864"/>
            <a:ext cx="5444838" cy="369332"/>
          </a:xfrm>
          <a:prstGeom prst="rect">
            <a:avLst/>
          </a:prstGeom>
          <a:noFill/>
        </p:spPr>
        <p:txBody>
          <a:bodyPr wrap="square" rtlCol="0">
            <a:spAutoFit/>
          </a:bodyPr>
          <a:lstStyle/>
          <a:p>
            <a:r>
              <a:rPr lang="en-US" dirty="0"/>
              <a:t>Click “OK” to calculate SPAC.</a:t>
            </a:r>
          </a:p>
        </p:txBody>
      </p:sp>
      <p:sp>
        <p:nvSpPr>
          <p:cNvPr id="15" name="Arrow: Down 14">
            <a:extLst>
              <a:ext uri="{FF2B5EF4-FFF2-40B4-BE49-F238E27FC236}">
                <a16:creationId xmlns:a16="http://schemas.microsoft.com/office/drawing/2014/main" id="{5CA11139-0989-4270-8A58-C3FCEF2102F6}"/>
              </a:ext>
            </a:extLst>
          </p:cNvPr>
          <p:cNvSpPr/>
          <p:nvPr/>
        </p:nvSpPr>
        <p:spPr>
          <a:xfrm>
            <a:off x="2068945" y="2105895"/>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Arrow: Down 15">
            <a:extLst>
              <a:ext uri="{FF2B5EF4-FFF2-40B4-BE49-F238E27FC236}">
                <a16:creationId xmlns:a16="http://schemas.microsoft.com/office/drawing/2014/main" id="{177CC7A5-D49F-4B91-9DC0-E572F8EDD830}"/>
              </a:ext>
            </a:extLst>
          </p:cNvPr>
          <p:cNvSpPr/>
          <p:nvPr/>
        </p:nvSpPr>
        <p:spPr>
          <a:xfrm rot="13167929">
            <a:off x="5367507" y="2157544"/>
            <a:ext cx="387928" cy="247926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Arrow: Down 16">
            <a:extLst>
              <a:ext uri="{FF2B5EF4-FFF2-40B4-BE49-F238E27FC236}">
                <a16:creationId xmlns:a16="http://schemas.microsoft.com/office/drawing/2014/main" id="{C47B193E-B006-4EE5-B519-7B7AFF8FFE8F}"/>
              </a:ext>
            </a:extLst>
          </p:cNvPr>
          <p:cNvSpPr/>
          <p:nvPr/>
        </p:nvSpPr>
        <p:spPr>
          <a:xfrm>
            <a:off x="7189593" y="2507504"/>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rrow: Down 17">
            <a:extLst>
              <a:ext uri="{FF2B5EF4-FFF2-40B4-BE49-F238E27FC236}">
                <a16:creationId xmlns:a16="http://schemas.microsoft.com/office/drawing/2014/main" id="{7C29B8BA-7057-47E9-9D96-48F56725CA37}"/>
              </a:ext>
            </a:extLst>
          </p:cNvPr>
          <p:cNvSpPr/>
          <p:nvPr/>
        </p:nvSpPr>
        <p:spPr>
          <a:xfrm>
            <a:off x="7189593" y="4537269"/>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36C79139-E546-477F-905C-DDFE78320BC8}"/>
              </a:ext>
            </a:extLst>
          </p:cNvPr>
          <p:cNvSpPr/>
          <p:nvPr/>
        </p:nvSpPr>
        <p:spPr>
          <a:xfrm>
            <a:off x="544944" y="4505179"/>
            <a:ext cx="1524001" cy="4178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9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26C4-A950-4717-82CE-B8F92367D8EC}"/>
              </a:ext>
            </a:extLst>
          </p:cNvPr>
          <p:cNvSpPr>
            <a:spLocks noGrp="1"/>
          </p:cNvSpPr>
          <p:nvPr>
            <p:ph type="title"/>
          </p:nvPr>
        </p:nvSpPr>
        <p:spPr>
          <a:xfrm>
            <a:off x="706582" y="51053"/>
            <a:ext cx="10515600" cy="1325563"/>
          </a:xfrm>
        </p:spPr>
        <p:txBody>
          <a:bodyPr/>
          <a:lstStyle/>
          <a:p>
            <a:r>
              <a:rPr lang="en-US" dirty="0"/>
              <a:t>Individual SPAC for each receiver spacing</a:t>
            </a:r>
          </a:p>
        </p:txBody>
      </p:sp>
      <p:sp>
        <p:nvSpPr>
          <p:cNvPr id="3" name="Footer Placeholder 2">
            <a:extLst>
              <a:ext uri="{FF2B5EF4-FFF2-40B4-BE49-F238E27FC236}">
                <a16:creationId xmlns:a16="http://schemas.microsoft.com/office/drawing/2014/main" id="{74C86C7A-48EB-4238-81A4-73B793FD2D43}"/>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AAED8ED0-B5B3-4BB3-B0B9-2EDDB6E7E451}"/>
              </a:ext>
            </a:extLst>
          </p:cNvPr>
          <p:cNvSpPr>
            <a:spLocks noGrp="1"/>
          </p:cNvSpPr>
          <p:nvPr>
            <p:ph type="sldNum" sz="quarter" idx="12"/>
          </p:nvPr>
        </p:nvSpPr>
        <p:spPr/>
        <p:txBody>
          <a:bodyPr/>
          <a:lstStyle/>
          <a:p>
            <a:fld id="{9C51C78E-B1DD-448D-A233-51A09E0999A1}" type="slidenum">
              <a:rPr lang="en-US" smtClean="0"/>
              <a:t>11</a:t>
            </a:fld>
            <a:endParaRPr lang="en-US"/>
          </a:p>
        </p:txBody>
      </p:sp>
      <p:pic>
        <p:nvPicPr>
          <p:cNvPr id="5" name="Picture 4">
            <a:extLst>
              <a:ext uri="{FF2B5EF4-FFF2-40B4-BE49-F238E27FC236}">
                <a16:creationId xmlns:a16="http://schemas.microsoft.com/office/drawing/2014/main" id="{F7A20147-BCD8-4C25-8523-6E56C93788CC}"/>
              </a:ext>
            </a:extLst>
          </p:cNvPr>
          <p:cNvPicPr>
            <a:picLocks noChangeAspect="1"/>
          </p:cNvPicPr>
          <p:nvPr/>
        </p:nvPicPr>
        <p:blipFill>
          <a:blip r:embed="rId2"/>
          <a:stretch>
            <a:fillRect/>
          </a:stretch>
        </p:blipFill>
        <p:spPr>
          <a:xfrm>
            <a:off x="890347" y="1514177"/>
            <a:ext cx="10331835" cy="4629988"/>
          </a:xfrm>
          <a:prstGeom prst="rect">
            <a:avLst/>
          </a:prstGeom>
        </p:spPr>
      </p:pic>
      <p:pic>
        <p:nvPicPr>
          <p:cNvPr id="6" name="Picture 5">
            <a:extLst>
              <a:ext uri="{FF2B5EF4-FFF2-40B4-BE49-F238E27FC236}">
                <a16:creationId xmlns:a16="http://schemas.microsoft.com/office/drawing/2014/main" id="{9F511C50-AB22-4CBA-A0C1-75744EA88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spTree>
    <p:extLst>
      <p:ext uri="{BB962C8B-B14F-4D97-AF65-F5344CB8AC3E}">
        <p14:creationId xmlns:p14="http://schemas.microsoft.com/office/powerpoint/2010/main" val="130802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7328-09A8-4727-8ED4-9DBE85A543C9}"/>
              </a:ext>
            </a:extLst>
          </p:cNvPr>
          <p:cNvSpPr>
            <a:spLocks noGrp="1"/>
          </p:cNvSpPr>
          <p:nvPr>
            <p:ph type="title"/>
          </p:nvPr>
        </p:nvSpPr>
        <p:spPr>
          <a:xfrm>
            <a:off x="559282" y="37081"/>
            <a:ext cx="11169073" cy="1325563"/>
          </a:xfrm>
        </p:spPr>
        <p:txBody>
          <a:bodyPr/>
          <a:lstStyle/>
          <a:p>
            <a:r>
              <a:rPr lang="en-US" dirty="0"/>
              <a:t>Calculate dispersion curve for each component</a:t>
            </a:r>
          </a:p>
        </p:txBody>
      </p:sp>
      <p:sp>
        <p:nvSpPr>
          <p:cNvPr id="3" name="Footer Placeholder 2">
            <a:extLst>
              <a:ext uri="{FF2B5EF4-FFF2-40B4-BE49-F238E27FC236}">
                <a16:creationId xmlns:a16="http://schemas.microsoft.com/office/drawing/2014/main" id="{192C1D37-46B9-4B11-8A9C-C2CAC5D8FB47}"/>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551AC2B7-6FB9-4CB9-A23F-3D098F9E75DC}"/>
              </a:ext>
            </a:extLst>
          </p:cNvPr>
          <p:cNvSpPr>
            <a:spLocks noGrp="1"/>
          </p:cNvSpPr>
          <p:nvPr>
            <p:ph type="sldNum" sz="quarter" idx="12"/>
          </p:nvPr>
        </p:nvSpPr>
        <p:spPr/>
        <p:txBody>
          <a:bodyPr/>
          <a:lstStyle/>
          <a:p>
            <a:fld id="{9C51C78E-B1DD-448D-A233-51A09E0999A1}" type="slidenum">
              <a:rPr lang="en-US" smtClean="0"/>
              <a:t>12</a:t>
            </a:fld>
            <a:endParaRPr lang="en-US"/>
          </a:p>
        </p:txBody>
      </p:sp>
      <p:pic>
        <p:nvPicPr>
          <p:cNvPr id="5" name="Picture 4">
            <a:extLst>
              <a:ext uri="{FF2B5EF4-FFF2-40B4-BE49-F238E27FC236}">
                <a16:creationId xmlns:a16="http://schemas.microsoft.com/office/drawing/2014/main" id="{CC676DE0-A8FA-4B7E-A066-004E4557E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pic>
        <p:nvPicPr>
          <p:cNvPr id="6" name="Picture 5">
            <a:extLst>
              <a:ext uri="{FF2B5EF4-FFF2-40B4-BE49-F238E27FC236}">
                <a16:creationId xmlns:a16="http://schemas.microsoft.com/office/drawing/2014/main" id="{B5265BC1-2D03-4E71-902F-64FB0D6233FA}"/>
              </a:ext>
            </a:extLst>
          </p:cNvPr>
          <p:cNvPicPr>
            <a:picLocks noChangeAspect="1"/>
          </p:cNvPicPr>
          <p:nvPr/>
        </p:nvPicPr>
        <p:blipFill>
          <a:blip r:embed="rId3"/>
          <a:stretch>
            <a:fillRect/>
          </a:stretch>
        </p:blipFill>
        <p:spPr>
          <a:xfrm>
            <a:off x="1164792" y="1180215"/>
            <a:ext cx="577946" cy="540659"/>
          </a:xfrm>
          <a:prstGeom prst="rect">
            <a:avLst/>
          </a:prstGeom>
        </p:spPr>
      </p:pic>
      <p:sp>
        <p:nvSpPr>
          <p:cNvPr id="7" name="TextBox 6">
            <a:extLst>
              <a:ext uri="{FF2B5EF4-FFF2-40B4-BE49-F238E27FC236}">
                <a16:creationId xmlns:a16="http://schemas.microsoft.com/office/drawing/2014/main" id="{B0ED3661-78E8-4889-B12D-60FBFCED3086}"/>
              </a:ext>
            </a:extLst>
          </p:cNvPr>
          <p:cNvSpPr txBox="1"/>
          <p:nvPr/>
        </p:nvSpPr>
        <p:spPr>
          <a:xfrm>
            <a:off x="463645" y="1292144"/>
            <a:ext cx="6206836" cy="369332"/>
          </a:xfrm>
          <a:prstGeom prst="rect">
            <a:avLst/>
          </a:prstGeom>
          <a:noFill/>
        </p:spPr>
        <p:txBody>
          <a:bodyPr wrap="square" rtlCol="0">
            <a:spAutoFit/>
          </a:bodyPr>
          <a:lstStyle/>
          <a:p>
            <a:r>
              <a:rPr lang="en-US" dirty="0"/>
              <a:t>Click                 to calculate dispersion curve</a:t>
            </a:r>
          </a:p>
        </p:txBody>
      </p:sp>
      <p:pic>
        <p:nvPicPr>
          <p:cNvPr id="8" name="Picture 7">
            <a:extLst>
              <a:ext uri="{FF2B5EF4-FFF2-40B4-BE49-F238E27FC236}">
                <a16:creationId xmlns:a16="http://schemas.microsoft.com/office/drawing/2014/main" id="{79A54183-016C-46AF-89F0-DA6FC19E34F2}"/>
              </a:ext>
            </a:extLst>
          </p:cNvPr>
          <p:cNvPicPr>
            <a:picLocks noChangeAspect="1"/>
          </p:cNvPicPr>
          <p:nvPr/>
        </p:nvPicPr>
        <p:blipFill>
          <a:blip r:embed="rId4"/>
          <a:stretch>
            <a:fillRect/>
          </a:stretch>
        </p:blipFill>
        <p:spPr>
          <a:xfrm>
            <a:off x="1524000" y="1900766"/>
            <a:ext cx="9596582" cy="4251389"/>
          </a:xfrm>
          <a:prstGeom prst="rect">
            <a:avLst/>
          </a:prstGeom>
        </p:spPr>
      </p:pic>
      <p:sp>
        <p:nvSpPr>
          <p:cNvPr id="9" name="TextBox 8">
            <a:extLst>
              <a:ext uri="{FF2B5EF4-FFF2-40B4-BE49-F238E27FC236}">
                <a16:creationId xmlns:a16="http://schemas.microsoft.com/office/drawing/2014/main" id="{DFCDEEA4-80F1-4102-BF94-53F39BAD45A7}"/>
              </a:ext>
            </a:extLst>
          </p:cNvPr>
          <p:cNvSpPr txBox="1"/>
          <p:nvPr/>
        </p:nvSpPr>
        <p:spPr>
          <a:xfrm>
            <a:off x="8848436" y="1363193"/>
            <a:ext cx="3214254" cy="523220"/>
          </a:xfrm>
          <a:prstGeom prst="rect">
            <a:avLst/>
          </a:prstGeom>
          <a:noFill/>
        </p:spPr>
        <p:txBody>
          <a:bodyPr wrap="square" rtlCol="0">
            <a:spAutoFit/>
          </a:bodyPr>
          <a:lstStyle/>
          <a:p>
            <a:r>
              <a:rPr lang="en-US" sz="2800" i="1" dirty="0">
                <a:solidFill>
                  <a:srgbClr val="00B050"/>
                </a:solidFill>
              </a:rPr>
              <a:t>Vertical component</a:t>
            </a:r>
          </a:p>
        </p:txBody>
      </p:sp>
      <p:sp>
        <p:nvSpPr>
          <p:cNvPr id="10" name="TextBox 9">
            <a:extLst>
              <a:ext uri="{FF2B5EF4-FFF2-40B4-BE49-F238E27FC236}">
                <a16:creationId xmlns:a16="http://schemas.microsoft.com/office/drawing/2014/main" id="{F16561AD-105F-48F7-A4E8-A0A11B5B8A2F}"/>
              </a:ext>
            </a:extLst>
          </p:cNvPr>
          <p:cNvSpPr txBox="1"/>
          <p:nvPr/>
        </p:nvSpPr>
        <p:spPr>
          <a:xfrm>
            <a:off x="6096000" y="6031327"/>
            <a:ext cx="5828146" cy="646331"/>
          </a:xfrm>
          <a:prstGeom prst="rect">
            <a:avLst/>
          </a:prstGeom>
          <a:noFill/>
        </p:spPr>
        <p:txBody>
          <a:bodyPr wrap="square" rtlCol="0">
            <a:spAutoFit/>
          </a:bodyPr>
          <a:lstStyle/>
          <a:p>
            <a:pPr algn="ctr"/>
            <a:r>
              <a:rPr lang="en-US" dirty="0"/>
              <a:t>Dispersion curve from vertical component corresponds to Rayleigh wave dispersion curve.</a:t>
            </a:r>
          </a:p>
        </p:txBody>
      </p:sp>
    </p:spTree>
    <p:extLst>
      <p:ext uri="{BB962C8B-B14F-4D97-AF65-F5344CB8AC3E}">
        <p14:creationId xmlns:p14="http://schemas.microsoft.com/office/powerpoint/2010/main" val="126079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A9E7-6E4E-4A06-82F1-7E83BDDB0ED4}"/>
              </a:ext>
            </a:extLst>
          </p:cNvPr>
          <p:cNvSpPr>
            <a:spLocks noGrp="1"/>
          </p:cNvSpPr>
          <p:nvPr>
            <p:ph type="title"/>
          </p:nvPr>
        </p:nvSpPr>
        <p:spPr>
          <a:xfrm>
            <a:off x="309419" y="34606"/>
            <a:ext cx="11850254" cy="1325563"/>
          </a:xfrm>
        </p:spPr>
        <p:txBody>
          <a:bodyPr/>
          <a:lstStyle/>
          <a:p>
            <a:r>
              <a:rPr lang="en-US" dirty="0"/>
              <a:t>Save coherencies of each component to a SEG2 file </a:t>
            </a:r>
          </a:p>
        </p:txBody>
      </p:sp>
      <p:sp>
        <p:nvSpPr>
          <p:cNvPr id="3" name="Footer Placeholder 2">
            <a:extLst>
              <a:ext uri="{FF2B5EF4-FFF2-40B4-BE49-F238E27FC236}">
                <a16:creationId xmlns:a16="http://schemas.microsoft.com/office/drawing/2014/main" id="{294A7A7E-B846-4B86-9559-06B52F225E31}"/>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DFE75451-6447-433E-8394-6C820DC0F0E8}"/>
              </a:ext>
            </a:extLst>
          </p:cNvPr>
          <p:cNvSpPr>
            <a:spLocks noGrp="1"/>
          </p:cNvSpPr>
          <p:nvPr>
            <p:ph type="sldNum" sz="quarter" idx="12"/>
          </p:nvPr>
        </p:nvSpPr>
        <p:spPr/>
        <p:txBody>
          <a:bodyPr/>
          <a:lstStyle/>
          <a:p>
            <a:fld id="{9C51C78E-B1DD-448D-A233-51A09E0999A1}" type="slidenum">
              <a:rPr lang="en-US" smtClean="0"/>
              <a:t>13</a:t>
            </a:fld>
            <a:endParaRPr lang="en-US"/>
          </a:p>
        </p:txBody>
      </p:sp>
      <p:pic>
        <p:nvPicPr>
          <p:cNvPr id="5" name="Picture 4">
            <a:extLst>
              <a:ext uri="{FF2B5EF4-FFF2-40B4-BE49-F238E27FC236}">
                <a16:creationId xmlns:a16="http://schemas.microsoft.com/office/drawing/2014/main" id="{03544BB8-28DB-4472-A408-EA71C24F09BC}"/>
              </a:ext>
            </a:extLst>
          </p:cNvPr>
          <p:cNvPicPr>
            <a:picLocks noChangeAspect="1"/>
          </p:cNvPicPr>
          <p:nvPr/>
        </p:nvPicPr>
        <p:blipFill>
          <a:blip r:embed="rId2"/>
          <a:stretch>
            <a:fillRect/>
          </a:stretch>
        </p:blipFill>
        <p:spPr>
          <a:xfrm>
            <a:off x="1237817" y="1951037"/>
            <a:ext cx="2733675" cy="923925"/>
          </a:xfrm>
          <a:prstGeom prst="rect">
            <a:avLst/>
          </a:prstGeom>
        </p:spPr>
      </p:pic>
      <p:pic>
        <p:nvPicPr>
          <p:cNvPr id="6" name="Picture 5">
            <a:extLst>
              <a:ext uri="{FF2B5EF4-FFF2-40B4-BE49-F238E27FC236}">
                <a16:creationId xmlns:a16="http://schemas.microsoft.com/office/drawing/2014/main" id="{8E8E4BF5-3459-4411-BD78-A6540443AFAF}"/>
              </a:ext>
            </a:extLst>
          </p:cNvPr>
          <p:cNvPicPr>
            <a:picLocks noChangeAspect="1"/>
          </p:cNvPicPr>
          <p:nvPr/>
        </p:nvPicPr>
        <p:blipFill>
          <a:blip r:embed="rId3"/>
          <a:stretch>
            <a:fillRect/>
          </a:stretch>
        </p:blipFill>
        <p:spPr>
          <a:xfrm>
            <a:off x="1237817" y="4768129"/>
            <a:ext cx="8534400" cy="904875"/>
          </a:xfrm>
          <a:prstGeom prst="rect">
            <a:avLst/>
          </a:prstGeom>
        </p:spPr>
      </p:pic>
      <p:sp>
        <p:nvSpPr>
          <p:cNvPr id="7" name="TextBox 6">
            <a:extLst>
              <a:ext uri="{FF2B5EF4-FFF2-40B4-BE49-F238E27FC236}">
                <a16:creationId xmlns:a16="http://schemas.microsoft.com/office/drawing/2014/main" id="{EE9D8D10-AF94-47C4-82EC-0CB3B8E2E237}"/>
              </a:ext>
            </a:extLst>
          </p:cNvPr>
          <p:cNvSpPr txBox="1"/>
          <p:nvPr/>
        </p:nvSpPr>
        <p:spPr>
          <a:xfrm>
            <a:off x="738909" y="1274618"/>
            <a:ext cx="7481455" cy="369332"/>
          </a:xfrm>
          <a:prstGeom prst="rect">
            <a:avLst/>
          </a:prstGeom>
          <a:noFill/>
        </p:spPr>
        <p:txBody>
          <a:bodyPr wrap="square" rtlCol="0">
            <a:spAutoFit/>
          </a:bodyPr>
          <a:lstStyle/>
          <a:p>
            <a:r>
              <a:rPr lang="en-US" dirty="0"/>
              <a:t>Select “File”, “Save SPAC data as SEG2 file” to coherencies to a SEG2 file.</a:t>
            </a:r>
          </a:p>
        </p:txBody>
      </p:sp>
      <p:sp>
        <p:nvSpPr>
          <p:cNvPr id="8" name="TextBox 7">
            <a:extLst>
              <a:ext uri="{FF2B5EF4-FFF2-40B4-BE49-F238E27FC236}">
                <a16:creationId xmlns:a16="http://schemas.microsoft.com/office/drawing/2014/main" id="{0ACA45C1-A42C-41E9-97D5-5B3F341688D5}"/>
              </a:ext>
            </a:extLst>
          </p:cNvPr>
          <p:cNvSpPr txBox="1"/>
          <p:nvPr/>
        </p:nvSpPr>
        <p:spPr>
          <a:xfrm>
            <a:off x="738908" y="4029424"/>
            <a:ext cx="7481455" cy="369332"/>
          </a:xfrm>
          <a:prstGeom prst="rect">
            <a:avLst/>
          </a:prstGeom>
          <a:noFill/>
        </p:spPr>
        <p:txBody>
          <a:bodyPr wrap="square" rtlCol="0">
            <a:spAutoFit/>
          </a:bodyPr>
          <a:lstStyle/>
          <a:p>
            <a:r>
              <a:rPr lang="en-US" dirty="0"/>
              <a:t>Use extension “.</a:t>
            </a:r>
            <a:r>
              <a:rPr lang="en-US" dirty="0" err="1"/>
              <a:t>coh</a:t>
            </a:r>
            <a:r>
              <a:rPr lang="en-US" dirty="0"/>
              <a:t>” to save coherencies.</a:t>
            </a:r>
          </a:p>
        </p:txBody>
      </p:sp>
      <p:sp>
        <p:nvSpPr>
          <p:cNvPr id="9" name="Arrow: Down 8">
            <a:extLst>
              <a:ext uri="{FF2B5EF4-FFF2-40B4-BE49-F238E27FC236}">
                <a16:creationId xmlns:a16="http://schemas.microsoft.com/office/drawing/2014/main" id="{411FEA7B-857A-4921-800C-C7E44C440472}"/>
              </a:ext>
            </a:extLst>
          </p:cNvPr>
          <p:cNvSpPr/>
          <p:nvPr/>
        </p:nvSpPr>
        <p:spPr>
          <a:xfrm>
            <a:off x="2950102" y="3115066"/>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DFFF49CC-FB4C-4663-B753-C0A34A375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spTree>
    <p:extLst>
      <p:ext uri="{BB962C8B-B14F-4D97-AF65-F5344CB8AC3E}">
        <p14:creationId xmlns:p14="http://schemas.microsoft.com/office/powerpoint/2010/main" val="342216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713ECF-776D-42EE-8057-D5CB5B72120B}"/>
              </a:ext>
            </a:extLst>
          </p:cNvPr>
          <p:cNvPicPr>
            <a:picLocks noChangeAspect="1"/>
          </p:cNvPicPr>
          <p:nvPr/>
        </p:nvPicPr>
        <p:blipFill>
          <a:blip r:embed="rId2"/>
          <a:stretch>
            <a:fillRect/>
          </a:stretch>
        </p:blipFill>
        <p:spPr>
          <a:xfrm>
            <a:off x="5233776" y="650907"/>
            <a:ext cx="6644187" cy="2969750"/>
          </a:xfrm>
          <a:prstGeom prst="rect">
            <a:avLst/>
          </a:prstGeom>
        </p:spPr>
      </p:pic>
      <p:sp>
        <p:nvSpPr>
          <p:cNvPr id="2" name="Title 1">
            <a:extLst>
              <a:ext uri="{FF2B5EF4-FFF2-40B4-BE49-F238E27FC236}">
                <a16:creationId xmlns:a16="http://schemas.microsoft.com/office/drawing/2014/main" id="{5BBD8823-CE90-4055-B836-7E20F141D3AC}"/>
              </a:ext>
            </a:extLst>
          </p:cNvPr>
          <p:cNvSpPr>
            <a:spLocks noGrp="1"/>
          </p:cNvSpPr>
          <p:nvPr>
            <p:ph type="title"/>
          </p:nvPr>
        </p:nvSpPr>
        <p:spPr>
          <a:xfrm>
            <a:off x="718127" y="0"/>
            <a:ext cx="10515600" cy="895927"/>
          </a:xfrm>
        </p:spPr>
        <p:txBody>
          <a:bodyPr/>
          <a:lstStyle/>
          <a:p>
            <a:r>
              <a:rPr lang="en-US" dirty="0"/>
              <a:t>Repeat SPAC calculation for all components </a:t>
            </a:r>
          </a:p>
        </p:txBody>
      </p:sp>
      <p:sp>
        <p:nvSpPr>
          <p:cNvPr id="3" name="Footer Placeholder 2">
            <a:extLst>
              <a:ext uri="{FF2B5EF4-FFF2-40B4-BE49-F238E27FC236}">
                <a16:creationId xmlns:a16="http://schemas.microsoft.com/office/drawing/2014/main" id="{1504B5DB-44F2-47D0-90F9-AC42E5635AC7}"/>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6167752B-AA06-4EA2-A08A-561C746E132B}"/>
              </a:ext>
            </a:extLst>
          </p:cNvPr>
          <p:cNvSpPr>
            <a:spLocks noGrp="1"/>
          </p:cNvSpPr>
          <p:nvPr>
            <p:ph type="sldNum" sz="quarter" idx="12"/>
          </p:nvPr>
        </p:nvSpPr>
        <p:spPr/>
        <p:txBody>
          <a:bodyPr/>
          <a:lstStyle/>
          <a:p>
            <a:fld id="{9C51C78E-B1DD-448D-A233-51A09E0999A1}" type="slidenum">
              <a:rPr lang="en-US" smtClean="0"/>
              <a:t>14</a:t>
            </a:fld>
            <a:endParaRPr lang="en-US"/>
          </a:p>
        </p:txBody>
      </p:sp>
      <p:pic>
        <p:nvPicPr>
          <p:cNvPr id="5" name="Picture 4">
            <a:extLst>
              <a:ext uri="{FF2B5EF4-FFF2-40B4-BE49-F238E27FC236}">
                <a16:creationId xmlns:a16="http://schemas.microsoft.com/office/drawing/2014/main" id="{A5F91324-CF77-45B2-A641-C528323528DD}"/>
              </a:ext>
            </a:extLst>
          </p:cNvPr>
          <p:cNvPicPr>
            <a:picLocks noChangeAspect="1"/>
          </p:cNvPicPr>
          <p:nvPr/>
        </p:nvPicPr>
        <p:blipFill>
          <a:blip r:embed="rId3"/>
          <a:stretch>
            <a:fillRect/>
          </a:stretch>
        </p:blipFill>
        <p:spPr>
          <a:xfrm>
            <a:off x="1282123" y="1665954"/>
            <a:ext cx="3040495" cy="1850402"/>
          </a:xfrm>
          <a:prstGeom prst="rect">
            <a:avLst/>
          </a:prstGeom>
        </p:spPr>
      </p:pic>
      <p:pic>
        <p:nvPicPr>
          <p:cNvPr id="6" name="Picture 5">
            <a:extLst>
              <a:ext uri="{FF2B5EF4-FFF2-40B4-BE49-F238E27FC236}">
                <a16:creationId xmlns:a16="http://schemas.microsoft.com/office/drawing/2014/main" id="{B4A989B4-7C45-46CB-9FAB-3027396AC52D}"/>
              </a:ext>
            </a:extLst>
          </p:cNvPr>
          <p:cNvPicPr>
            <a:picLocks noChangeAspect="1"/>
          </p:cNvPicPr>
          <p:nvPr/>
        </p:nvPicPr>
        <p:blipFill>
          <a:blip r:embed="rId4"/>
          <a:stretch>
            <a:fillRect/>
          </a:stretch>
        </p:blipFill>
        <p:spPr>
          <a:xfrm>
            <a:off x="1282123" y="4570027"/>
            <a:ext cx="3040495" cy="1872264"/>
          </a:xfrm>
          <a:prstGeom prst="rect">
            <a:avLst/>
          </a:prstGeom>
        </p:spPr>
      </p:pic>
      <p:sp>
        <p:nvSpPr>
          <p:cNvPr id="7" name="TextBox 6">
            <a:extLst>
              <a:ext uri="{FF2B5EF4-FFF2-40B4-BE49-F238E27FC236}">
                <a16:creationId xmlns:a16="http://schemas.microsoft.com/office/drawing/2014/main" id="{A4DA7CFD-5E4E-4C3F-A20B-4D9164411A52}"/>
              </a:ext>
            </a:extLst>
          </p:cNvPr>
          <p:cNvSpPr txBox="1"/>
          <p:nvPr/>
        </p:nvSpPr>
        <p:spPr>
          <a:xfrm>
            <a:off x="73891" y="895927"/>
            <a:ext cx="3214254" cy="523220"/>
          </a:xfrm>
          <a:prstGeom prst="rect">
            <a:avLst/>
          </a:prstGeom>
          <a:noFill/>
        </p:spPr>
        <p:txBody>
          <a:bodyPr wrap="square" rtlCol="0">
            <a:spAutoFit/>
          </a:bodyPr>
          <a:lstStyle/>
          <a:p>
            <a:r>
              <a:rPr lang="en-US" sz="2800" i="1" dirty="0">
                <a:solidFill>
                  <a:schemeClr val="accent2"/>
                </a:solidFill>
              </a:rPr>
              <a:t>Radial component</a:t>
            </a:r>
          </a:p>
        </p:txBody>
      </p:sp>
      <p:pic>
        <p:nvPicPr>
          <p:cNvPr id="9" name="Picture 8">
            <a:extLst>
              <a:ext uri="{FF2B5EF4-FFF2-40B4-BE49-F238E27FC236}">
                <a16:creationId xmlns:a16="http://schemas.microsoft.com/office/drawing/2014/main" id="{CF8EDE85-59EB-458D-ADCB-6A321CA2E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sp>
        <p:nvSpPr>
          <p:cNvPr id="10" name="TextBox 9">
            <a:extLst>
              <a:ext uri="{FF2B5EF4-FFF2-40B4-BE49-F238E27FC236}">
                <a16:creationId xmlns:a16="http://schemas.microsoft.com/office/drawing/2014/main" id="{4FD36AAA-0010-4D91-B72B-0F9D81018FA5}"/>
              </a:ext>
            </a:extLst>
          </p:cNvPr>
          <p:cNvSpPr txBox="1"/>
          <p:nvPr/>
        </p:nvSpPr>
        <p:spPr>
          <a:xfrm>
            <a:off x="73890" y="3903571"/>
            <a:ext cx="4103255" cy="523220"/>
          </a:xfrm>
          <a:prstGeom prst="rect">
            <a:avLst/>
          </a:prstGeom>
          <a:noFill/>
        </p:spPr>
        <p:txBody>
          <a:bodyPr wrap="square" rtlCol="0">
            <a:spAutoFit/>
          </a:bodyPr>
          <a:lstStyle/>
          <a:p>
            <a:r>
              <a:rPr lang="en-US" sz="2800" i="1" dirty="0">
                <a:solidFill>
                  <a:srgbClr val="7030A0"/>
                </a:solidFill>
              </a:rPr>
              <a:t>Transpose component</a:t>
            </a:r>
          </a:p>
        </p:txBody>
      </p:sp>
      <p:pic>
        <p:nvPicPr>
          <p:cNvPr id="11" name="Picture 10">
            <a:extLst>
              <a:ext uri="{FF2B5EF4-FFF2-40B4-BE49-F238E27FC236}">
                <a16:creationId xmlns:a16="http://schemas.microsoft.com/office/drawing/2014/main" id="{E3CAA183-0F3A-4909-93DC-0BD2EF1483E2}"/>
              </a:ext>
            </a:extLst>
          </p:cNvPr>
          <p:cNvPicPr>
            <a:picLocks noChangeAspect="1"/>
          </p:cNvPicPr>
          <p:nvPr/>
        </p:nvPicPr>
        <p:blipFill>
          <a:blip r:embed="rId6"/>
          <a:stretch>
            <a:fillRect/>
          </a:stretch>
        </p:blipFill>
        <p:spPr>
          <a:xfrm>
            <a:off x="5233776" y="3665311"/>
            <a:ext cx="6644187" cy="2920011"/>
          </a:xfrm>
          <a:prstGeom prst="rect">
            <a:avLst/>
          </a:prstGeom>
        </p:spPr>
      </p:pic>
      <p:sp>
        <p:nvSpPr>
          <p:cNvPr id="12" name="Rectangle 11">
            <a:extLst>
              <a:ext uri="{FF2B5EF4-FFF2-40B4-BE49-F238E27FC236}">
                <a16:creationId xmlns:a16="http://schemas.microsoft.com/office/drawing/2014/main" id="{00A1DFD3-D85E-4041-B080-C49DA211179E}"/>
              </a:ext>
            </a:extLst>
          </p:cNvPr>
          <p:cNvSpPr/>
          <p:nvPr/>
        </p:nvSpPr>
        <p:spPr>
          <a:xfrm>
            <a:off x="1278369" y="2750034"/>
            <a:ext cx="1455595" cy="41780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5FC7E23A-2A34-4F97-A4BA-36450F5DD9E2}"/>
              </a:ext>
            </a:extLst>
          </p:cNvPr>
          <p:cNvSpPr/>
          <p:nvPr/>
        </p:nvSpPr>
        <p:spPr>
          <a:xfrm>
            <a:off x="1309830" y="5962073"/>
            <a:ext cx="1455595" cy="41780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TextBox 13">
            <a:extLst>
              <a:ext uri="{FF2B5EF4-FFF2-40B4-BE49-F238E27FC236}">
                <a16:creationId xmlns:a16="http://schemas.microsoft.com/office/drawing/2014/main" id="{10FCF42E-68FA-4470-A038-CEBE534C9FF3}"/>
              </a:ext>
            </a:extLst>
          </p:cNvPr>
          <p:cNvSpPr txBox="1"/>
          <p:nvPr/>
        </p:nvSpPr>
        <p:spPr>
          <a:xfrm>
            <a:off x="9282547" y="3386284"/>
            <a:ext cx="2835563" cy="1477328"/>
          </a:xfrm>
          <a:prstGeom prst="rect">
            <a:avLst/>
          </a:prstGeom>
          <a:solidFill>
            <a:schemeClr val="bg1"/>
          </a:solidFill>
          <a:ln>
            <a:solidFill>
              <a:srgbClr val="7030A0"/>
            </a:solidFill>
          </a:ln>
        </p:spPr>
        <p:txBody>
          <a:bodyPr wrap="square" rtlCol="0">
            <a:spAutoFit/>
          </a:bodyPr>
          <a:lstStyle/>
          <a:p>
            <a:pPr algn="ctr"/>
            <a:r>
              <a:rPr lang="en-US" dirty="0"/>
              <a:t>Note that dispersion curves from transverse and radial components do not correspond to Love wave dispersion curve.</a:t>
            </a:r>
          </a:p>
        </p:txBody>
      </p:sp>
      <p:sp>
        <p:nvSpPr>
          <p:cNvPr id="15" name="Arrow: Right 14">
            <a:extLst>
              <a:ext uri="{FF2B5EF4-FFF2-40B4-BE49-F238E27FC236}">
                <a16:creationId xmlns:a16="http://schemas.microsoft.com/office/drawing/2014/main" id="{BE3A6ABA-EB5B-42D0-95DA-0EAAFC72ACA1}"/>
              </a:ext>
            </a:extLst>
          </p:cNvPr>
          <p:cNvSpPr/>
          <p:nvPr/>
        </p:nvSpPr>
        <p:spPr>
          <a:xfrm>
            <a:off x="4424218" y="2327564"/>
            <a:ext cx="809558" cy="517236"/>
          </a:xfrm>
          <a:prstGeom prst="rightArrow">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Arrow: Right 15">
            <a:extLst>
              <a:ext uri="{FF2B5EF4-FFF2-40B4-BE49-F238E27FC236}">
                <a16:creationId xmlns:a16="http://schemas.microsoft.com/office/drawing/2014/main" id="{665E0BE6-24A4-41EC-A7C2-F55D9FF75481}"/>
              </a:ext>
            </a:extLst>
          </p:cNvPr>
          <p:cNvSpPr/>
          <p:nvPr/>
        </p:nvSpPr>
        <p:spPr>
          <a:xfrm>
            <a:off x="4427215" y="5292434"/>
            <a:ext cx="809558" cy="517236"/>
          </a:xfrm>
          <a:prstGeom prst="rightArrow">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9984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2A5B-7BE1-404A-AF15-758EB91DDB7B}"/>
              </a:ext>
            </a:extLst>
          </p:cNvPr>
          <p:cNvSpPr>
            <a:spLocks noGrp="1"/>
          </p:cNvSpPr>
          <p:nvPr>
            <p:ph type="title"/>
          </p:nvPr>
        </p:nvSpPr>
        <p:spPr>
          <a:xfrm>
            <a:off x="681183" y="-20398"/>
            <a:ext cx="10515600" cy="1156472"/>
          </a:xfrm>
        </p:spPr>
        <p:txBody>
          <a:bodyPr/>
          <a:lstStyle/>
          <a:p>
            <a:r>
              <a:rPr lang="en-US" dirty="0"/>
              <a:t>Switch </a:t>
            </a:r>
            <a:r>
              <a:rPr lang="en-US" dirty="0" err="1"/>
              <a:t>Pickwin</a:t>
            </a:r>
            <a:r>
              <a:rPr lang="en-US" dirty="0"/>
              <a:t> to the complete menu </a:t>
            </a:r>
          </a:p>
        </p:txBody>
      </p:sp>
      <p:sp>
        <p:nvSpPr>
          <p:cNvPr id="3" name="Footer Placeholder 2">
            <a:extLst>
              <a:ext uri="{FF2B5EF4-FFF2-40B4-BE49-F238E27FC236}">
                <a16:creationId xmlns:a16="http://schemas.microsoft.com/office/drawing/2014/main" id="{AEE97018-62F2-4756-A021-D43CDD20BF0A}"/>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E3FE62AD-D0BC-4642-968D-DA2E70B29BC6}"/>
              </a:ext>
            </a:extLst>
          </p:cNvPr>
          <p:cNvSpPr>
            <a:spLocks noGrp="1"/>
          </p:cNvSpPr>
          <p:nvPr>
            <p:ph type="sldNum" sz="quarter" idx="12"/>
          </p:nvPr>
        </p:nvSpPr>
        <p:spPr/>
        <p:txBody>
          <a:bodyPr/>
          <a:lstStyle/>
          <a:p>
            <a:fld id="{9C51C78E-B1DD-448D-A233-51A09E0999A1}" type="slidenum">
              <a:rPr lang="en-US" smtClean="0"/>
              <a:t>15</a:t>
            </a:fld>
            <a:endParaRPr lang="en-US"/>
          </a:p>
        </p:txBody>
      </p:sp>
      <p:pic>
        <p:nvPicPr>
          <p:cNvPr id="5" name="Picture 4">
            <a:extLst>
              <a:ext uri="{FF2B5EF4-FFF2-40B4-BE49-F238E27FC236}">
                <a16:creationId xmlns:a16="http://schemas.microsoft.com/office/drawing/2014/main" id="{AFA3746E-6624-4D12-97B8-74C24945E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pic>
        <p:nvPicPr>
          <p:cNvPr id="6" name="Picture 5">
            <a:extLst>
              <a:ext uri="{FF2B5EF4-FFF2-40B4-BE49-F238E27FC236}">
                <a16:creationId xmlns:a16="http://schemas.microsoft.com/office/drawing/2014/main" id="{A7E15BDC-81FE-41F0-A7F1-9829D7AC48D8}"/>
              </a:ext>
            </a:extLst>
          </p:cNvPr>
          <p:cNvPicPr>
            <a:picLocks noChangeAspect="1"/>
          </p:cNvPicPr>
          <p:nvPr/>
        </p:nvPicPr>
        <p:blipFill>
          <a:blip r:embed="rId3"/>
          <a:stretch>
            <a:fillRect/>
          </a:stretch>
        </p:blipFill>
        <p:spPr>
          <a:xfrm>
            <a:off x="-2455" y="3707823"/>
            <a:ext cx="10544175" cy="2305050"/>
          </a:xfrm>
          <a:prstGeom prst="rect">
            <a:avLst/>
          </a:prstGeom>
        </p:spPr>
      </p:pic>
      <p:pic>
        <p:nvPicPr>
          <p:cNvPr id="7" name="Picture 6">
            <a:extLst>
              <a:ext uri="{FF2B5EF4-FFF2-40B4-BE49-F238E27FC236}">
                <a16:creationId xmlns:a16="http://schemas.microsoft.com/office/drawing/2014/main" id="{4EE7B61E-1437-4ACE-A015-C0B7408288E7}"/>
              </a:ext>
            </a:extLst>
          </p:cNvPr>
          <p:cNvPicPr>
            <a:picLocks noChangeAspect="1"/>
          </p:cNvPicPr>
          <p:nvPr/>
        </p:nvPicPr>
        <p:blipFill>
          <a:blip r:embed="rId4"/>
          <a:stretch>
            <a:fillRect/>
          </a:stretch>
        </p:blipFill>
        <p:spPr>
          <a:xfrm>
            <a:off x="10318" y="1487510"/>
            <a:ext cx="12192000" cy="2022721"/>
          </a:xfrm>
          <a:prstGeom prst="rect">
            <a:avLst/>
          </a:prstGeom>
        </p:spPr>
      </p:pic>
      <p:sp>
        <p:nvSpPr>
          <p:cNvPr id="8" name="TextBox 7">
            <a:extLst>
              <a:ext uri="{FF2B5EF4-FFF2-40B4-BE49-F238E27FC236}">
                <a16:creationId xmlns:a16="http://schemas.microsoft.com/office/drawing/2014/main" id="{7C242C47-BFB9-4FE2-8A48-E3C8B67606F3}"/>
              </a:ext>
            </a:extLst>
          </p:cNvPr>
          <p:cNvSpPr txBox="1"/>
          <p:nvPr/>
        </p:nvSpPr>
        <p:spPr>
          <a:xfrm>
            <a:off x="-2454" y="999374"/>
            <a:ext cx="5891718" cy="369332"/>
          </a:xfrm>
          <a:prstGeom prst="rect">
            <a:avLst/>
          </a:prstGeom>
          <a:noFill/>
        </p:spPr>
        <p:txBody>
          <a:bodyPr wrap="square" rtlCol="0">
            <a:spAutoFit/>
          </a:bodyPr>
          <a:lstStyle/>
          <a:p>
            <a:r>
              <a:rPr lang="en-US" dirty="0"/>
              <a:t>Use the “Complete menu” to process 3C SPAC data.</a:t>
            </a:r>
          </a:p>
        </p:txBody>
      </p:sp>
      <p:sp>
        <p:nvSpPr>
          <p:cNvPr id="9" name="TextBox 8">
            <a:extLst>
              <a:ext uri="{FF2B5EF4-FFF2-40B4-BE49-F238E27FC236}">
                <a16:creationId xmlns:a16="http://schemas.microsoft.com/office/drawing/2014/main" id="{8470BD38-B5A6-4583-B6D3-B8DDC2DBB04F}"/>
              </a:ext>
            </a:extLst>
          </p:cNvPr>
          <p:cNvSpPr txBox="1"/>
          <p:nvPr/>
        </p:nvSpPr>
        <p:spPr>
          <a:xfrm>
            <a:off x="-2455" y="3304424"/>
            <a:ext cx="8915546" cy="369332"/>
          </a:xfrm>
          <a:prstGeom prst="rect">
            <a:avLst/>
          </a:prstGeom>
          <a:noFill/>
        </p:spPr>
        <p:txBody>
          <a:bodyPr wrap="square" rtlCol="0">
            <a:spAutoFit/>
          </a:bodyPr>
          <a:lstStyle/>
          <a:p>
            <a:r>
              <a:rPr lang="en-US" dirty="0"/>
              <a:t>Select “Option”, “Menu type”, “Simple” to the menu type from “Simple” to “Complete”.  </a:t>
            </a:r>
          </a:p>
        </p:txBody>
      </p:sp>
      <p:sp>
        <p:nvSpPr>
          <p:cNvPr id="10" name="TextBox 9">
            <a:extLst>
              <a:ext uri="{FF2B5EF4-FFF2-40B4-BE49-F238E27FC236}">
                <a16:creationId xmlns:a16="http://schemas.microsoft.com/office/drawing/2014/main" id="{1C96A05F-5AD0-4681-9F0D-1871DF8626AB}"/>
              </a:ext>
            </a:extLst>
          </p:cNvPr>
          <p:cNvSpPr txBox="1"/>
          <p:nvPr/>
        </p:nvSpPr>
        <p:spPr>
          <a:xfrm>
            <a:off x="9097818" y="2498870"/>
            <a:ext cx="2863273" cy="523220"/>
          </a:xfrm>
          <a:prstGeom prst="rect">
            <a:avLst/>
          </a:prstGeom>
          <a:noFill/>
        </p:spPr>
        <p:txBody>
          <a:bodyPr wrap="square" rtlCol="0">
            <a:spAutoFit/>
          </a:bodyPr>
          <a:lstStyle/>
          <a:p>
            <a:r>
              <a:rPr lang="en-US" sz="2800" i="1" dirty="0">
                <a:solidFill>
                  <a:schemeClr val="bg1">
                    <a:lumMod val="65000"/>
                  </a:schemeClr>
                </a:solidFill>
              </a:rPr>
              <a:t>Complete menu</a:t>
            </a:r>
          </a:p>
        </p:txBody>
      </p:sp>
      <p:sp>
        <p:nvSpPr>
          <p:cNvPr id="11" name="TextBox 10">
            <a:extLst>
              <a:ext uri="{FF2B5EF4-FFF2-40B4-BE49-F238E27FC236}">
                <a16:creationId xmlns:a16="http://schemas.microsoft.com/office/drawing/2014/main" id="{C9158486-030C-456A-BA68-1E32FF9C748C}"/>
              </a:ext>
            </a:extLst>
          </p:cNvPr>
          <p:cNvSpPr txBox="1"/>
          <p:nvPr/>
        </p:nvSpPr>
        <p:spPr>
          <a:xfrm>
            <a:off x="9213273" y="4776600"/>
            <a:ext cx="2863273" cy="523220"/>
          </a:xfrm>
          <a:prstGeom prst="rect">
            <a:avLst/>
          </a:prstGeom>
          <a:noFill/>
        </p:spPr>
        <p:txBody>
          <a:bodyPr wrap="square" rtlCol="0">
            <a:spAutoFit/>
          </a:bodyPr>
          <a:lstStyle/>
          <a:p>
            <a:r>
              <a:rPr lang="en-US" sz="2800" i="1" dirty="0">
                <a:solidFill>
                  <a:schemeClr val="bg1">
                    <a:lumMod val="65000"/>
                  </a:schemeClr>
                </a:solidFill>
              </a:rPr>
              <a:t>Simple menu</a:t>
            </a:r>
          </a:p>
        </p:txBody>
      </p:sp>
    </p:spTree>
    <p:extLst>
      <p:ext uri="{BB962C8B-B14F-4D97-AF65-F5344CB8AC3E}">
        <p14:creationId xmlns:p14="http://schemas.microsoft.com/office/powerpoint/2010/main" val="221974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4118-3084-4D04-9B49-E4268DECA038}"/>
              </a:ext>
            </a:extLst>
          </p:cNvPr>
          <p:cNvSpPr>
            <a:spLocks noGrp="1"/>
          </p:cNvSpPr>
          <p:nvPr>
            <p:ph type="title"/>
          </p:nvPr>
        </p:nvSpPr>
        <p:spPr>
          <a:xfrm>
            <a:off x="838200" y="0"/>
            <a:ext cx="10515600" cy="1145309"/>
          </a:xfrm>
        </p:spPr>
        <p:txBody>
          <a:bodyPr/>
          <a:lstStyle/>
          <a:p>
            <a:r>
              <a:rPr lang="en-US" dirty="0"/>
              <a:t>Import three SPAC files to </a:t>
            </a:r>
            <a:r>
              <a:rPr lang="en-US" dirty="0" err="1"/>
              <a:t>Pickwin</a:t>
            </a:r>
            <a:endParaRPr lang="en-US" dirty="0"/>
          </a:p>
        </p:txBody>
      </p:sp>
      <p:sp>
        <p:nvSpPr>
          <p:cNvPr id="3" name="Footer Placeholder 2">
            <a:extLst>
              <a:ext uri="{FF2B5EF4-FFF2-40B4-BE49-F238E27FC236}">
                <a16:creationId xmlns:a16="http://schemas.microsoft.com/office/drawing/2014/main" id="{6316938A-194D-498C-B60D-42DB6467CCFA}"/>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00FD6D98-83CD-4AB2-95F6-5CC8ECDD03BF}"/>
              </a:ext>
            </a:extLst>
          </p:cNvPr>
          <p:cNvSpPr>
            <a:spLocks noGrp="1"/>
          </p:cNvSpPr>
          <p:nvPr>
            <p:ph type="sldNum" sz="quarter" idx="12"/>
          </p:nvPr>
        </p:nvSpPr>
        <p:spPr/>
        <p:txBody>
          <a:bodyPr/>
          <a:lstStyle/>
          <a:p>
            <a:fld id="{9C51C78E-B1DD-448D-A233-51A09E0999A1}" type="slidenum">
              <a:rPr lang="en-US" smtClean="0"/>
              <a:t>16</a:t>
            </a:fld>
            <a:endParaRPr lang="en-US"/>
          </a:p>
        </p:txBody>
      </p:sp>
      <p:pic>
        <p:nvPicPr>
          <p:cNvPr id="5" name="Picture 4">
            <a:extLst>
              <a:ext uri="{FF2B5EF4-FFF2-40B4-BE49-F238E27FC236}">
                <a16:creationId xmlns:a16="http://schemas.microsoft.com/office/drawing/2014/main" id="{9BC1B7CF-54EC-4E83-841F-50F1E2552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pic>
        <p:nvPicPr>
          <p:cNvPr id="6" name="Picture 5">
            <a:extLst>
              <a:ext uri="{FF2B5EF4-FFF2-40B4-BE49-F238E27FC236}">
                <a16:creationId xmlns:a16="http://schemas.microsoft.com/office/drawing/2014/main" id="{DD420900-DF23-4E15-8D91-EF5634E6ADAC}"/>
              </a:ext>
            </a:extLst>
          </p:cNvPr>
          <p:cNvPicPr>
            <a:picLocks noChangeAspect="1"/>
          </p:cNvPicPr>
          <p:nvPr/>
        </p:nvPicPr>
        <p:blipFill rotWithShape="1">
          <a:blip r:embed="rId3"/>
          <a:srcRect r="18568"/>
          <a:stretch/>
        </p:blipFill>
        <p:spPr>
          <a:xfrm>
            <a:off x="160772" y="1934991"/>
            <a:ext cx="5103956" cy="2249109"/>
          </a:xfrm>
          <a:prstGeom prst="rect">
            <a:avLst/>
          </a:prstGeom>
        </p:spPr>
      </p:pic>
      <p:pic>
        <p:nvPicPr>
          <p:cNvPr id="7" name="Picture 6">
            <a:extLst>
              <a:ext uri="{FF2B5EF4-FFF2-40B4-BE49-F238E27FC236}">
                <a16:creationId xmlns:a16="http://schemas.microsoft.com/office/drawing/2014/main" id="{CA395253-7A22-4E26-B730-9FC14DC726DA}"/>
              </a:ext>
            </a:extLst>
          </p:cNvPr>
          <p:cNvPicPr>
            <a:picLocks noChangeAspect="1"/>
          </p:cNvPicPr>
          <p:nvPr/>
        </p:nvPicPr>
        <p:blipFill>
          <a:blip r:embed="rId4"/>
          <a:stretch>
            <a:fillRect/>
          </a:stretch>
        </p:blipFill>
        <p:spPr>
          <a:xfrm>
            <a:off x="6096000" y="2023225"/>
            <a:ext cx="5808230" cy="3625558"/>
          </a:xfrm>
          <a:prstGeom prst="rect">
            <a:avLst/>
          </a:prstGeom>
        </p:spPr>
      </p:pic>
      <p:sp>
        <p:nvSpPr>
          <p:cNvPr id="8" name="TextBox 7">
            <a:extLst>
              <a:ext uri="{FF2B5EF4-FFF2-40B4-BE49-F238E27FC236}">
                <a16:creationId xmlns:a16="http://schemas.microsoft.com/office/drawing/2014/main" id="{90465F21-FA65-4BA9-A8C6-5FC76C3A5B20}"/>
              </a:ext>
            </a:extLst>
          </p:cNvPr>
          <p:cNvSpPr txBox="1"/>
          <p:nvPr/>
        </p:nvSpPr>
        <p:spPr>
          <a:xfrm>
            <a:off x="267855" y="1145309"/>
            <a:ext cx="5103956" cy="646331"/>
          </a:xfrm>
          <a:prstGeom prst="rect">
            <a:avLst/>
          </a:prstGeom>
          <a:noFill/>
        </p:spPr>
        <p:txBody>
          <a:bodyPr wrap="square" rtlCol="0">
            <a:spAutoFit/>
          </a:bodyPr>
          <a:lstStyle/>
          <a:p>
            <a:r>
              <a:rPr lang="en-US" dirty="0"/>
              <a:t>Select “File”, “Option”, “Append files” to import multi files at once.</a:t>
            </a:r>
          </a:p>
        </p:txBody>
      </p:sp>
      <p:sp>
        <p:nvSpPr>
          <p:cNvPr id="9" name="Arrow: Down 8">
            <a:extLst>
              <a:ext uri="{FF2B5EF4-FFF2-40B4-BE49-F238E27FC236}">
                <a16:creationId xmlns:a16="http://schemas.microsoft.com/office/drawing/2014/main" id="{04DA722D-8424-4904-AD3D-D81BDB6610E6}"/>
              </a:ext>
            </a:extLst>
          </p:cNvPr>
          <p:cNvSpPr/>
          <p:nvPr/>
        </p:nvSpPr>
        <p:spPr>
          <a:xfrm rot="16200000">
            <a:off x="5514974" y="2916382"/>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6C6E40A-54EB-49C5-8AD0-1B8088787154}"/>
              </a:ext>
            </a:extLst>
          </p:cNvPr>
          <p:cNvSpPr txBox="1"/>
          <p:nvPr/>
        </p:nvSpPr>
        <p:spPr>
          <a:xfrm>
            <a:off x="6046064" y="1186313"/>
            <a:ext cx="5808229" cy="646331"/>
          </a:xfrm>
          <a:prstGeom prst="rect">
            <a:avLst/>
          </a:prstGeom>
          <a:noFill/>
        </p:spPr>
        <p:txBody>
          <a:bodyPr wrap="square" rtlCol="0">
            <a:spAutoFit/>
          </a:bodyPr>
          <a:lstStyle/>
          <a:p>
            <a:r>
              <a:rPr lang="en-US" dirty="0"/>
              <a:t>Select three coherency files (vertical, radial and transverse) and click “Open”.</a:t>
            </a:r>
          </a:p>
        </p:txBody>
      </p:sp>
    </p:spTree>
    <p:extLst>
      <p:ext uri="{BB962C8B-B14F-4D97-AF65-F5344CB8AC3E}">
        <p14:creationId xmlns:p14="http://schemas.microsoft.com/office/powerpoint/2010/main" val="394833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23A4-0366-45FB-890F-071F2DB1AFE4}"/>
              </a:ext>
            </a:extLst>
          </p:cNvPr>
          <p:cNvSpPr>
            <a:spLocks noGrp="1"/>
          </p:cNvSpPr>
          <p:nvPr>
            <p:ph type="title"/>
          </p:nvPr>
        </p:nvSpPr>
        <p:spPr>
          <a:xfrm>
            <a:off x="505691" y="0"/>
            <a:ext cx="10515600" cy="1159308"/>
          </a:xfrm>
        </p:spPr>
        <p:txBody>
          <a:bodyPr/>
          <a:lstStyle/>
          <a:p>
            <a:r>
              <a:rPr lang="en-US" dirty="0"/>
              <a:t>Import three SPAC files to </a:t>
            </a:r>
            <a:r>
              <a:rPr lang="en-US" dirty="0" err="1"/>
              <a:t>Pickwin</a:t>
            </a:r>
            <a:endParaRPr lang="en-US" dirty="0"/>
          </a:p>
        </p:txBody>
      </p:sp>
      <p:sp>
        <p:nvSpPr>
          <p:cNvPr id="3" name="Footer Placeholder 2">
            <a:extLst>
              <a:ext uri="{FF2B5EF4-FFF2-40B4-BE49-F238E27FC236}">
                <a16:creationId xmlns:a16="http://schemas.microsoft.com/office/drawing/2014/main" id="{6342201B-67FD-46D3-8640-D913A98FDB09}"/>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62770088-1FAD-4F09-A81E-0251BD162CAA}"/>
              </a:ext>
            </a:extLst>
          </p:cNvPr>
          <p:cNvSpPr>
            <a:spLocks noGrp="1"/>
          </p:cNvSpPr>
          <p:nvPr>
            <p:ph type="sldNum" sz="quarter" idx="12"/>
          </p:nvPr>
        </p:nvSpPr>
        <p:spPr/>
        <p:txBody>
          <a:bodyPr/>
          <a:lstStyle/>
          <a:p>
            <a:fld id="{9C51C78E-B1DD-448D-A233-51A09E0999A1}" type="slidenum">
              <a:rPr lang="en-US" smtClean="0"/>
              <a:t>17</a:t>
            </a:fld>
            <a:endParaRPr lang="en-US"/>
          </a:p>
        </p:txBody>
      </p:sp>
      <p:pic>
        <p:nvPicPr>
          <p:cNvPr id="5" name="Picture 4">
            <a:extLst>
              <a:ext uri="{FF2B5EF4-FFF2-40B4-BE49-F238E27FC236}">
                <a16:creationId xmlns:a16="http://schemas.microsoft.com/office/drawing/2014/main" id="{97983C3E-4FA6-425B-BEC1-AD92D4B2932C}"/>
              </a:ext>
            </a:extLst>
          </p:cNvPr>
          <p:cNvPicPr>
            <a:picLocks noChangeAspect="1"/>
          </p:cNvPicPr>
          <p:nvPr/>
        </p:nvPicPr>
        <p:blipFill>
          <a:blip r:embed="rId2"/>
          <a:stretch>
            <a:fillRect/>
          </a:stretch>
        </p:blipFill>
        <p:spPr>
          <a:xfrm>
            <a:off x="337847" y="1589087"/>
            <a:ext cx="3609975" cy="1943100"/>
          </a:xfrm>
          <a:prstGeom prst="rect">
            <a:avLst/>
          </a:prstGeom>
        </p:spPr>
      </p:pic>
      <p:pic>
        <p:nvPicPr>
          <p:cNvPr id="6" name="Picture 5">
            <a:extLst>
              <a:ext uri="{FF2B5EF4-FFF2-40B4-BE49-F238E27FC236}">
                <a16:creationId xmlns:a16="http://schemas.microsoft.com/office/drawing/2014/main" id="{605BB1D3-B3B5-40AB-AE3E-8785B9C23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pic>
        <p:nvPicPr>
          <p:cNvPr id="7" name="Picture 6">
            <a:extLst>
              <a:ext uri="{FF2B5EF4-FFF2-40B4-BE49-F238E27FC236}">
                <a16:creationId xmlns:a16="http://schemas.microsoft.com/office/drawing/2014/main" id="{EE8A745F-E039-46F1-9546-2773137DCBF6}"/>
              </a:ext>
            </a:extLst>
          </p:cNvPr>
          <p:cNvPicPr>
            <a:picLocks noChangeAspect="1"/>
          </p:cNvPicPr>
          <p:nvPr/>
        </p:nvPicPr>
        <p:blipFill>
          <a:blip r:embed="rId4"/>
          <a:stretch>
            <a:fillRect/>
          </a:stretch>
        </p:blipFill>
        <p:spPr>
          <a:xfrm>
            <a:off x="4690591" y="1194449"/>
            <a:ext cx="7380637" cy="5352473"/>
          </a:xfrm>
          <a:prstGeom prst="rect">
            <a:avLst/>
          </a:prstGeom>
        </p:spPr>
      </p:pic>
      <p:sp>
        <p:nvSpPr>
          <p:cNvPr id="8" name="TextBox 7">
            <a:extLst>
              <a:ext uri="{FF2B5EF4-FFF2-40B4-BE49-F238E27FC236}">
                <a16:creationId xmlns:a16="http://schemas.microsoft.com/office/drawing/2014/main" id="{F478426C-345C-418E-AACB-D41D78391D9C}"/>
              </a:ext>
            </a:extLst>
          </p:cNvPr>
          <p:cNvSpPr txBox="1"/>
          <p:nvPr/>
        </p:nvSpPr>
        <p:spPr>
          <a:xfrm>
            <a:off x="168565" y="959190"/>
            <a:ext cx="4008581" cy="369332"/>
          </a:xfrm>
          <a:prstGeom prst="rect">
            <a:avLst/>
          </a:prstGeom>
          <a:noFill/>
        </p:spPr>
        <p:txBody>
          <a:bodyPr wrap="square" rtlCol="0">
            <a:spAutoFit/>
          </a:bodyPr>
          <a:lstStyle/>
          <a:p>
            <a:r>
              <a:rPr lang="en-US" dirty="0"/>
              <a:t>Click “Yes” to continue.</a:t>
            </a:r>
          </a:p>
        </p:txBody>
      </p:sp>
      <p:sp>
        <p:nvSpPr>
          <p:cNvPr id="9" name="TextBox 8">
            <a:extLst>
              <a:ext uri="{FF2B5EF4-FFF2-40B4-BE49-F238E27FC236}">
                <a16:creationId xmlns:a16="http://schemas.microsoft.com/office/drawing/2014/main" id="{71E4BE00-9516-4E6D-AC69-C1589E88AE0E}"/>
              </a:ext>
            </a:extLst>
          </p:cNvPr>
          <p:cNvSpPr txBox="1"/>
          <p:nvPr/>
        </p:nvSpPr>
        <p:spPr>
          <a:xfrm>
            <a:off x="5287818" y="1009783"/>
            <a:ext cx="6246918" cy="369332"/>
          </a:xfrm>
          <a:prstGeom prst="rect">
            <a:avLst/>
          </a:prstGeom>
          <a:noFill/>
        </p:spPr>
        <p:txBody>
          <a:bodyPr wrap="square" rtlCol="0">
            <a:spAutoFit/>
          </a:bodyPr>
          <a:lstStyle/>
          <a:p>
            <a:r>
              <a:rPr lang="en-US" dirty="0"/>
              <a:t>Three component (vertical, radial and transverse) SPACs appear. </a:t>
            </a:r>
          </a:p>
        </p:txBody>
      </p:sp>
      <p:sp>
        <p:nvSpPr>
          <p:cNvPr id="10" name="Arrow: Down 9">
            <a:extLst>
              <a:ext uri="{FF2B5EF4-FFF2-40B4-BE49-F238E27FC236}">
                <a16:creationId xmlns:a16="http://schemas.microsoft.com/office/drawing/2014/main" id="{BBE97B30-24E7-4F05-8048-A02EF98AA918}"/>
              </a:ext>
            </a:extLst>
          </p:cNvPr>
          <p:cNvSpPr/>
          <p:nvPr/>
        </p:nvSpPr>
        <p:spPr>
          <a:xfrm rot="16200000">
            <a:off x="4320309" y="2417474"/>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2702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AFC8-8571-4BE4-BAAD-CD814122549C}"/>
              </a:ext>
            </a:extLst>
          </p:cNvPr>
          <p:cNvSpPr>
            <a:spLocks noGrp="1"/>
          </p:cNvSpPr>
          <p:nvPr>
            <p:ph type="title"/>
          </p:nvPr>
        </p:nvSpPr>
        <p:spPr>
          <a:xfrm>
            <a:off x="73891" y="0"/>
            <a:ext cx="11859491" cy="1325563"/>
          </a:xfrm>
        </p:spPr>
        <p:txBody>
          <a:bodyPr/>
          <a:lstStyle/>
          <a:p>
            <a:r>
              <a:rPr lang="en-US" dirty="0"/>
              <a:t>Calculate Rayleigh and Love phase velocity images</a:t>
            </a:r>
          </a:p>
        </p:txBody>
      </p:sp>
      <p:sp>
        <p:nvSpPr>
          <p:cNvPr id="3" name="Footer Placeholder 2">
            <a:extLst>
              <a:ext uri="{FF2B5EF4-FFF2-40B4-BE49-F238E27FC236}">
                <a16:creationId xmlns:a16="http://schemas.microsoft.com/office/drawing/2014/main" id="{288D1169-5984-4089-B822-D52343C34F6E}"/>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365CA5ED-12A3-4675-AE83-887988CB6C58}"/>
              </a:ext>
            </a:extLst>
          </p:cNvPr>
          <p:cNvSpPr>
            <a:spLocks noGrp="1"/>
          </p:cNvSpPr>
          <p:nvPr>
            <p:ph type="sldNum" sz="quarter" idx="12"/>
          </p:nvPr>
        </p:nvSpPr>
        <p:spPr/>
        <p:txBody>
          <a:bodyPr/>
          <a:lstStyle/>
          <a:p>
            <a:fld id="{9C51C78E-B1DD-448D-A233-51A09E0999A1}" type="slidenum">
              <a:rPr lang="en-US" smtClean="0"/>
              <a:t>18</a:t>
            </a:fld>
            <a:endParaRPr lang="en-US"/>
          </a:p>
        </p:txBody>
      </p:sp>
      <p:pic>
        <p:nvPicPr>
          <p:cNvPr id="5" name="Picture 4">
            <a:extLst>
              <a:ext uri="{FF2B5EF4-FFF2-40B4-BE49-F238E27FC236}">
                <a16:creationId xmlns:a16="http://schemas.microsoft.com/office/drawing/2014/main" id="{7B41FA90-EF84-47EB-A1EE-A6C7D7B012F9}"/>
              </a:ext>
            </a:extLst>
          </p:cNvPr>
          <p:cNvPicPr>
            <a:picLocks noChangeAspect="1"/>
          </p:cNvPicPr>
          <p:nvPr/>
        </p:nvPicPr>
        <p:blipFill>
          <a:blip r:embed="rId2"/>
          <a:stretch>
            <a:fillRect/>
          </a:stretch>
        </p:blipFill>
        <p:spPr>
          <a:xfrm>
            <a:off x="375899" y="3397467"/>
            <a:ext cx="2733675" cy="1876425"/>
          </a:xfrm>
          <a:prstGeom prst="rect">
            <a:avLst/>
          </a:prstGeom>
        </p:spPr>
      </p:pic>
      <p:pic>
        <p:nvPicPr>
          <p:cNvPr id="6" name="Picture 5">
            <a:extLst>
              <a:ext uri="{FF2B5EF4-FFF2-40B4-BE49-F238E27FC236}">
                <a16:creationId xmlns:a16="http://schemas.microsoft.com/office/drawing/2014/main" id="{61E9A63E-0A31-47F8-8816-3352CC5C75F7}"/>
              </a:ext>
            </a:extLst>
          </p:cNvPr>
          <p:cNvPicPr>
            <a:picLocks noChangeAspect="1"/>
          </p:cNvPicPr>
          <p:nvPr/>
        </p:nvPicPr>
        <p:blipFill>
          <a:blip r:embed="rId3"/>
          <a:stretch>
            <a:fillRect/>
          </a:stretch>
        </p:blipFill>
        <p:spPr>
          <a:xfrm>
            <a:off x="1105140" y="1114760"/>
            <a:ext cx="437333" cy="455200"/>
          </a:xfrm>
          <a:prstGeom prst="rect">
            <a:avLst/>
          </a:prstGeom>
        </p:spPr>
      </p:pic>
      <p:sp>
        <p:nvSpPr>
          <p:cNvPr id="7" name="TextBox 6">
            <a:extLst>
              <a:ext uri="{FF2B5EF4-FFF2-40B4-BE49-F238E27FC236}">
                <a16:creationId xmlns:a16="http://schemas.microsoft.com/office/drawing/2014/main" id="{15E0CA6B-E086-4043-8C21-29A609FECD91}"/>
              </a:ext>
            </a:extLst>
          </p:cNvPr>
          <p:cNvSpPr txBox="1"/>
          <p:nvPr/>
        </p:nvSpPr>
        <p:spPr>
          <a:xfrm>
            <a:off x="312641" y="1215118"/>
            <a:ext cx="4114800" cy="646331"/>
          </a:xfrm>
          <a:prstGeom prst="rect">
            <a:avLst/>
          </a:prstGeom>
          <a:noFill/>
        </p:spPr>
        <p:txBody>
          <a:bodyPr wrap="square" rtlCol="0">
            <a:spAutoFit/>
          </a:bodyPr>
          <a:lstStyle/>
          <a:p>
            <a:r>
              <a:rPr lang="en-US" dirty="0"/>
              <a:t>Click                 or press “</a:t>
            </a:r>
            <a:r>
              <a:rPr lang="en-US" dirty="0" err="1"/>
              <a:t>Ctrl+D</a:t>
            </a:r>
            <a:r>
              <a:rPr lang="en-US" dirty="0"/>
              <a:t>” </a:t>
            </a:r>
          </a:p>
          <a:p>
            <a:r>
              <a:rPr lang="en-US" dirty="0"/>
              <a:t>to calculate phase velocity images.</a:t>
            </a:r>
          </a:p>
        </p:txBody>
      </p:sp>
      <p:sp>
        <p:nvSpPr>
          <p:cNvPr id="8" name="TextBox 7">
            <a:extLst>
              <a:ext uri="{FF2B5EF4-FFF2-40B4-BE49-F238E27FC236}">
                <a16:creationId xmlns:a16="http://schemas.microsoft.com/office/drawing/2014/main" id="{6E90E740-446C-43E4-87F4-243C951E040A}"/>
              </a:ext>
            </a:extLst>
          </p:cNvPr>
          <p:cNvSpPr txBox="1"/>
          <p:nvPr/>
        </p:nvSpPr>
        <p:spPr>
          <a:xfrm>
            <a:off x="303691" y="2855552"/>
            <a:ext cx="3980872" cy="369332"/>
          </a:xfrm>
          <a:prstGeom prst="rect">
            <a:avLst/>
          </a:prstGeom>
          <a:noFill/>
        </p:spPr>
        <p:txBody>
          <a:bodyPr wrap="square" rtlCol="0">
            <a:spAutoFit/>
          </a:bodyPr>
          <a:lstStyle/>
          <a:p>
            <a:r>
              <a:rPr lang="en-US" dirty="0"/>
              <a:t>Click “Yes” to apply 3C SPAC analysis. </a:t>
            </a:r>
          </a:p>
        </p:txBody>
      </p:sp>
      <p:pic>
        <p:nvPicPr>
          <p:cNvPr id="9" name="Picture 8">
            <a:extLst>
              <a:ext uri="{FF2B5EF4-FFF2-40B4-BE49-F238E27FC236}">
                <a16:creationId xmlns:a16="http://schemas.microsoft.com/office/drawing/2014/main" id="{8A8412B2-EBB2-44EC-9363-3F66A8D6D9B9}"/>
              </a:ext>
            </a:extLst>
          </p:cNvPr>
          <p:cNvPicPr>
            <a:picLocks noChangeAspect="1"/>
          </p:cNvPicPr>
          <p:nvPr/>
        </p:nvPicPr>
        <p:blipFill>
          <a:blip r:embed="rId4"/>
          <a:stretch>
            <a:fillRect/>
          </a:stretch>
        </p:blipFill>
        <p:spPr>
          <a:xfrm>
            <a:off x="4182967" y="2784937"/>
            <a:ext cx="3390178" cy="2523283"/>
          </a:xfrm>
          <a:prstGeom prst="rect">
            <a:avLst/>
          </a:prstGeom>
        </p:spPr>
      </p:pic>
      <p:pic>
        <p:nvPicPr>
          <p:cNvPr id="10" name="Picture 9">
            <a:extLst>
              <a:ext uri="{FF2B5EF4-FFF2-40B4-BE49-F238E27FC236}">
                <a16:creationId xmlns:a16="http://schemas.microsoft.com/office/drawing/2014/main" id="{3546C8C6-28D1-4E3E-8651-3A38CA3288C1}"/>
              </a:ext>
            </a:extLst>
          </p:cNvPr>
          <p:cNvPicPr>
            <a:picLocks noChangeAspect="1"/>
          </p:cNvPicPr>
          <p:nvPr/>
        </p:nvPicPr>
        <p:blipFill>
          <a:blip r:embed="rId5"/>
          <a:stretch>
            <a:fillRect/>
          </a:stretch>
        </p:blipFill>
        <p:spPr>
          <a:xfrm>
            <a:off x="8288049" y="2354108"/>
            <a:ext cx="3818320" cy="3784455"/>
          </a:xfrm>
          <a:prstGeom prst="rect">
            <a:avLst/>
          </a:prstGeom>
        </p:spPr>
      </p:pic>
      <p:sp>
        <p:nvSpPr>
          <p:cNvPr id="11" name="Arrow: Down 10">
            <a:extLst>
              <a:ext uri="{FF2B5EF4-FFF2-40B4-BE49-F238E27FC236}">
                <a16:creationId xmlns:a16="http://schemas.microsoft.com/office/drawing/2014/main" id="{C127F582-2C37-4426-B4AA-AA1A7FDECCC5}"/>
              </a:ext>
            </a:extLst>
          </p:cNvPr>
          <p:cNvSpPr/>
          <p:nvPr/>
        </p:nvSpPr>
        <p:spPr>
          <a:xfrm>
            <a:off x="1305696" y="2030104"/>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Arrow: Down 11">
            <a:extLst>
              <a:ext uri="{FF2B5EF4-FFF2-40B4-BE49-F238E27FC236}">
                <a16:creationId xmlns:a16="http://schemas.microsoft.com/office/drawing/2014/main" id="{0B8297C8-456B-4C00-8930-A0D2451A63E4}"/>
              </a:ext>
            </a:extLst>
          </p:cNvPr>
          <p:cNvSpPr/>
          <p:nvPr/>
        </p:nvSpPr>
        <p:spPr>
          <a:xfrm rot="16200000">
            <a:off x="3528918" y="3802691"/>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Arrow: Down 12">
            <a:extLst>
              <a:ext uri="{FF2B5EF4-FFF2-40B4-BE49-F238E27FC236}">
                <a16:creationId xmlns:a16="http://schemas.microsoft.com/office/drawing/2014/main" id="{DF218DA1-0DC2-4F90-8146-350863AAEC1C}"/>
              </a:ext>
            </a:extLst>
          </p:cNvPr>
          <p:cNvSpPr/>
          <p:nvPr/>
        </p:nvSpPr>
        <p:spPr>
          <a:xfrm rot="16200000">
            <a:off x="7733867" y="3856522"/>
            <a:ext cx="387928" cy="56659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DF34279-0F3A-49CC-A624-7FE55F69FEF2}"/>
              </a:ext>
            </a:extLst>
          </p:cNvPr>
          <p:cNvSpPr txBox="1"/>
          <p:nvPr/>
        </p:nvSpPr>
        <p:spPr>
          <a:xfrm>
            <a:off x="4821382" y="1676783"/>
            <a:ext cx="6382327" cy="369332"/>
          </a:xfrm>
          <a:prstGeom prst="rect">
            <a:avLst/>
          </a:prstGeom>
          <a:noFill/>
        </p:spPr>
        <p:txBody>
          <a:bodyPr wrap="square" rtlCol="0">
            <a:spAutoFit/>
          </a:bodyPr>
          <a:lstStyle/>
          <a:p>
            <a:r>
              <a:rPr lang="en-US" dirty="0"/>
              <a:t>Set up transformation parameters as usual.</a:t>
            </a:r>
          </a:p>
        </p:txBody>
      </p:sp>
      <p:pic>
        <p:nvPicPr>
          <p:cNvPr id="15" name="Picture 14">
            <a:extLst>
              <a:ext uri="{FF2B5EF4-FFF2-40B4-BE49-F238E27FC236}">
                <a16:creationId xmlns:a16="http://schemas.microsoft.com/office/drawing/2014/main" id="{E77CF1D6-255B-4453-AE17-9D5419D89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spTree>
    <p:extLst>
      <p:ext uri="{BB962C8B-B14F-4D97-AF65-F5344CB8AC3E}">
        <p14:creationId xmlns:p14="http://schemas.microsoft.com/office/powerpoint/2010/main" val="359422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1188-17C6-44DB-A52E-AD4C9A5EA875}"/>
              </a:ext>
            </a:extLst>
          </p:cNvPr>
          <p:cNvSpPr>
            <a:spLocks noGrp="1"/>
          </p:cNvSpPr>
          <p:nvPr>
            <p:ph type="title"/>
          </p:nvPr>
        </p:nvSpPr>
        <p:spPr>
          <a:xfrm>
            <a:off x="0" y="1"/>
            <a:ext cx="11979564" cy="1049626"/>
          </a:xfrm>
        </p:spPr>
        <p:txBody>
          <a:bodyPr/>
          <a:lstStyle/>
          <a:p>
            <a:r>
              <a:rPr lang="en-US" dirty="0"/>
              <a:t>Calculate Rayleigh and Love phase velocity images</a:t>
            </a:r>
          </a:p>
        </p:txBody>
      </p:sp>
      <p:sp>
        <p:nvSpPr>
          <p:cNvPr id="3" name="Footer Placeholder 2">
            <a:extLst>
              <a:ext uri="{FF2B5EF4-FFF2-40B4-BE49-F238E27FC236}">
                <a16:creationId xmlns:a16="http://schemas.microsoft.com/office/drawing/2014/main" id="{A8612FD8-5BE3-46C3-A803-D9E2092024BA}"/>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5A74FF0E-E229-49F2-8D70-8A80838CD2C1}"/>
              </a:ext>
            </a:extLst>
          </p:cNvPr>
          <p:cNvSpPr>
            <a:spLocks noGrp="1"/>
          </p:cNvSpPr>
          <p:nvPr>
            <p:ph type="sldNum" sz="quarter" idx="12"/>
          </p:nvPr>
        </p:nvSpPr>
        <p:spPr/>
        <p:txBody>
          <a:bodyPr/>
          <a:lstStyle/>
          <a:p>
            <a:fld id="{9C51C78E-B1DD-448D-A233-51A09E0999A1}" type="slidenum">
              <a:rPr lang="en-US" smtClean="0"/>
              <a:t>19</a:t>
            </a:fld>
            <a:endParaRPr lang="en-US"/>
          </a:p>
        </p:txBody>
      </p:sp>
      <p:pic>
        <p:nvPicPr>
          <p:cNvPr id="5" name="Picture 4">
            <a:extLst>
              <a:ext uri="{FF2B5EF4-FFF2-40B4-BE49-F238E27FC236}">
                <a16:creationId xmlns:a16="http://schemas.microsoft.com/office/drawing/2014/main" id="{DE37D045-44C2-47AF-8D8E-CA2C71709BC0}"/>
              </a:ext>
            </a:extLst>
          </p:cNvPr>
          <p:cNvPicPr>
            <a:picLocks noChangeAspect="1"/>
          </p:cNvPicPr>
          <p:nvPr/>
        </p:nvPicPr>
        <p:blipFill rotWithShape="1">
          <a:blip r:embed="rId2"/>
          <a:srcRect b="3525"/>
          <a:stretch/>
        </p:blipFill>
        <p:spPr>
          <a:xfrm>
            <a:off x="0" y="1320799"/>
            <a:ext cx="5737829" cy="4939651"/>
          </a:xfrm>
          <a:prstGeom prst="rect">
            <a:avLst/>
          </a:prstGeom>
        </p:spPr>
      </p:pic>
      <p:pic>
        <p:nvPicPr>
          <p:cNvPr id="6" name="Picture 5">
            <a:extLst>
              <a:ext uri="{FF2B5EF4-FFF2-40B4-BE49-F238E27FC236}">
                <a16:creationId xmlns:a16="http://schemas.microsoft.com/office/drawing/2014/main" id="{DCB151D7-A860-42B2-B807-3C3643F9B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sp>
        <p:nvSpPr>
          <p:cNvPr id="7" name="TextBox 6">
            <a:extLst>
              <a:ext uri="{FF2B5EF4-FFF2-40B4-BE49-F238E27FC236}">
                <a16:creationId xmlns:a16="http://schemas.microsoft.com/office/drawing/2014/main" id="{21D56103-44FA-48D5-A8FB-84120083778F}"/>
              </a:ext>
            </a:extLst>
          </p:cNvPr>
          <p:cNvSpPr txBox="1"/>
          <p:nvPr/>
        </p:nvSpPr>
        <p:spPr>
          <a:xfrm>
            <a:off x="10318" y="864961"/>
            <a:ext cx="5513027" cy="369332"/>
          </a:xfrm>
          <a:prstGeom prst="rect">
            <a:avLst/>
          </a:prstGeom>
          <a:noFill/>
        </p:spPr>
        <p:txBody>
          <a:bodyPr wrap="square" rtlCol="0">
            <a:spAutoFit/>
          </a:bodyPr>
          <a:lstStyle/>
          <a:p>
            <a:r>
              <a:rPr lang="en-US" dirty="0"/>
              <a:t>Ryleigh wave phase velocity image appears at first.</a:t>
            </a:r>
          </a:p>
        </p:txBody>
      </p:sp>
      <p:pic>
        <p:nvPicPr>
          <p:cNvPr id="8" name="Picture 7">
            <a:extLst>
              <a:ext uri="{FF2B5EF4-FFF2-40B4-BE49-F238E27FC236}">
                <a16:creationId xmlns:a16="http://schemas.microsoft.com/office/drawing/2014/main" id="{895BEAEC-F0DC-44C7-BFA8-E619E0D40001}"/>
              </a:ext>
            </a:extLst>
          </p:cNvPr>
          <p:cNvPicPr>
            <a:picLocks noChangeAspect="1"/>
          </p:cNvPicPr>
          <p:nvPr/>
        </p:nvPicPr>
        <p:blipFill>
          <a:blip r:embed="rId4"/>
          <a:stretch>
            <a:fillRect/>
          </a:stretch>
        </p:blipFill>
        <p:spPr>
          <a:xfrm>
            <a:off x="6413370" y="864961"/>
            <a:ext cx="510573" cy="494618"/>
          </a:xfrm>
          <a:prstGeom prst="rect">
            <a:avLst/>
          </a:prstGeom>
        </p:spPr>
      </p:pic>
      <p:pic>
        <p:nvPicPr>
          <p:cNvPr id="9" name="Picture 8">
            <a:extLst>
              <a:ext uri="{FF2B5EF4-FFF2-40B4-BE49-F238E27FC236}">
                <a16:creationId xmlns:a16="http://schemas.microsoft.com/office/drawing/2014/main" id="{C39117EB-5036-4C52-BD61-56E69E206CDD}"/>
              </a:ext>
            </a:extLst>
          </p:cNvPr>
          <p:cNvPicPr>
            <a:picLocks noChangeAspect="1"/>
          </p:cNvPicPr>
          <p:nvPr/>
        </p:nvPicPr>
        <p:blipFill>
          <a:blip r:embed="rId5"/>
          <a:stretch>
            <a:fillRect/>
          </a:stretch>
        </p:blipFill>
        <p:spPr>
          <a:xfrm>
            <a:off x="5800549" y="1374704"/>
            <a:ext cx="5671015" cy="4939651"/>
          </a:xfrm>
          <a:prstGeom prst="rect">
            <a:avLst/>
          </a:prstGeom>
        </p:spPr>
      </p:pic>
      <p:sp>
        <p:nvSpPr>
          <p:cNvPr id="10" name="TextBox 9">
            <a:extLst>
              <a:ext uri="{FF2B5EF4-FFF2-40B4-BE49-F238E27FC236}">
                <a16:creationId xmlns:a16="http://schemas.microsoft.com/office/drawing/2014/main" id="{14D6C67C-A23B-4917-866B-E282EF3A2AD9}"/>
              </a:ext>
            </a:extLst>
          </p:cNvPr>
          <p:cNvSpPr txBox="1"/>
          <p:nvPr/>
        </p:nvSpPr>
        <p:spPr>
          <a:xfrm>
            <a:off x="5800548" y="917030"/>
            <a:ext cx="6095887" cy="369332"/>
          </a:xfrm>
          <a:prstGeom prst="rect">
            <a:avLst/>
          </a:prstGeom>
          <a:noFill/>
        </p:spPr>
        <p:txBody>
          <a:bodyPr wrap="square" rtlCol="0">
            <a:spAutoFit/>
          </a:bodyPr>
          <a:lstStyle/>
          <a:p>
            <a:r>
              <a:rPr lang="en-US" dirty="0"/>
              <a:t>Click             to switch Rayleigh/Love phase velocity images. </a:t>
            </a:r>
          </a:p>
        </p:txBody>
      </p:sp>
      <p:sp>
        <p:nvSpPr>
          <p:cNvPr id="11" name="TextBox 10">
            <a:extLst>
              <a:ext uri="{FF2B5EF4-FFF2-40B4-BE49-F238E27FC236}">
                <a16:creationId xmlns:a16="http://schemas.microsoft.com/office/drawing/2014/main" id="{975E68F0-0CB4-45C7-9EC4-72ADA0189F55}"/>
              </a:ext>
            </a:extLst>
          </p:cNvPr>
          <p:cNvSpPr txBox="1"/>
          <p:nvPr/>
        </p:nvSpPr>
        <p:spPr>
          <a:xfrm>
            <a:off x="981745" y="2018725"/>
            <a:ext cx="1641383" cy="369332"/>
          </a:xfrm>
          <a:prstGeom prst="rect">
            <a:avLst/>
          </a:prstGeom>
          <a:solidFill>
            <a:schemeClr val="bg1"/>
          </a:solidFill>
          <a:ln>
            <a:solidFill>
              <a:schemeClr val="tx1"/>
            </a:solidFill>
          </a:ln>
        </p:spPr>
        <p:txBody>
          <a:bodyPr wrap="square" rtlCol="0">
            <a:spAutoFit/>
          </a:bodyPr>
          <a:lstStyle/>
          <a:p>
            <a:pPr algn="ctr"/>
            <a:r>
              <a:rPr lang="en-US" dirty="0">
                <a:solidFill>
                  <a:srgbClr val="FF0000"/>
                </a:solidFill>
              </a:rPr>
              <a:t>Rayleigh wave</a:t>
            </a:r>
          </a:p>
        </p:txBody>
      </p:sp>
      <p:sp>
        <p:nvSpPr>
          <p:cNvPr id="12" name="TextBox 11">
            <a:extLst>
              <a:ext uri="{FF2B5EF4-FFF2-40B4-BE49-F238E27FC236}">
                <a16:creationId xmlns:a16="http://schemas.microsoft.com/office/drawing/2014/main" id="{4B0A7EDD-83F7-4020-89AC-B3E5DD6EC300}"/>
              </a:ext>
            </a:extLst>
          </p:cNvPr>
          <p:cNvSpPr txBox="1"/>
          <p:nvPr/>
        </p:nvSpPr>
        <p:spPr>
          <a:xfrm>
            <a:off x="6816436" y="2018725"/>
            <a:ext cx="1357746" cy="369332"/>
          </a:xfrm>
          <a:prstGeom prst="rect">
            <a:avLst/>
          </a:prstGeom>
          <a:solidFill>
            <a:schemeClr val="bg1"/>
          </a:solidFill>
          <a:ln>
            <a:solidFill>
              <a:schemeClr val="tx1"/>
            </a:solidFill>
          </a:ln>
        </p:spPr>
        <p:txBody>
          <a:bodyPr wrap="square" rtlCol="0">
            <a:spAutoFit/>
          </a:bodyPr>
          <a:lstStyle/>
          <a:p>
            <a:pPr algn="ctr"/>
            <a:r>
              <a:rPr lang="en-US" dirty="0">
                <a:solidFill>
                  <a:srgbClr val="3333FF"/>
                </a:solidFill>
              </a:rPr>
              <a:t>Love wave</a:t>
            </a:r>
          </a:p>
        </p:txBody>
      </p:sp>
      <p:sp>
        <p:nvSpPr>
          <p:cNvPr id="13" name="TextBox 12">
            <a:extLst>
              <a:ext uri="{FF2B5EF4-FFF2-40B4-BE49-F238E27FC236}">
                <a16:creationId xmlns:a16="http://schemas.microsoft.com/office/drawing/2014/main" id="{526E98B4-C55A-4BF9-8BF8-DB888F736776}"/>
              </a:ext>
            </a:extLst>
          </p:cNvPr>
          <p:cNvSpPr txBox="1"/>
          <p:nvPr/>
        </p:nvSpPr>
        <p:spPr>
          <a:xfrm>
            <a:off x="8063346" y="4934909"/>
            <a:ext cx="3158836" cy="923330"/>
          </a:xfrm>
          <a:prstGeom prst="rect">
            <a:avLst/>
          </a:prstGeom>
          <a:noFill/>
        </p:spPr>
        <p:txBody>
          <a:bodyPr wrap="square" rtlCol="0">
            <a:spAutoFit/>
          </a:bodyPr>
          <a:lstStyle/>
          <a:p>
            <a:r>
              <a:rPr lang="en-US" dirty="0"/>
              <a:t>Note that the color scale of Love wave phase velocity image is opposite to Rayleigh wave.  </a:t>
            </a:r>
          </a:p>
        </p:txBody>
      </p:sp>
    </p:spTree>
    <p:extLst>
      <p:ext uri="{BB962C8B-B14F-4D97-AF65-F5344CB8AC3E}">
        <p14:creationId xmlns:p14="http://schemas.microsoft.com/office/powerpoint/2010/main" val="11293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01F342-AC85-4BBE-914F-251E1A562717}"/>
              </a:ext>
            </a:extLst>
          </p:cNvPr>
          <p:cNvSpPr>
            <a:spLocks noGrp="1"/>
          </p:cNvSpPr>
          <p:nvPr>
            <p:ph type="title"/>
          </p:nvPr>
        </p:nvSpPr>
        <p:spPr>
          <a:xfrm>
            <a:off x="674255" y="4825"/>
            <a:ext cx="10679545" cy="1325563"/>
          </a:xfrm>
        </p:spPr>
        <p:txBody>
          <a:bodyPr/>
          <a:lstStyle/>
          <a:p>
            <a:r>
              <a:rPr lang="en-US" dirty="0"/>
              <a:t>Outline of three-component (3C) measurement and processing</a:t>
            </a:r>
          </a:p>
        </p:txBody>
      </p:sp>
      <p:sp>
        <p:nvSpPr>
          <p:cNvPr id="4" name="Slide Number Placeholder 3">
            <a:extLst>
              <a:ext uri="{FF2B5EF4-FFF2-40B4-BE49-F238E27FC236}">
                <a16:creationId xmlns:a16="http://schemas.microsoft.com/office/drawing/2014/main" id="{1D03DE73-2D3C-405F-8504-1FA286DCF29B}"/>
              </a:ext>
            </a:extLst>
          </p:cNvPr>
          <p:cNvSpPr>
            <a:spLocks noGrp="1"/>
          </p:cNvSpPr>
          <p:nvPr>
            <p:ph type="sldNum" sz="quarter" idx="12"/>
          </p:nvPr>
        </p:nvSpPr>
        <p:spPr/>
        <p:txBody>
          <a:bodyPr/>
          <a:lstStyle/>
          <a:p>
            <a:fld id="{9C51C78E-B1DD-448D-A233-51A09E0999A1}" type="slidenum">
              <a:rPr lang="en-US" smtClean="0"/>
              <a:t>2</a:t>
            </a:fld>
            <a:endParaRPr lang="en-US"/>
          </a:p>
        </p:txBody>
      </p:sp>
      <p:grpSp>
        <p:nvGrpSpPr>
          <p:cNvPr id="15" name="Group 14">
            <a:extLst>
              <a:ext uri="{FF2B5EF4-FFF2-40B4-BE49-F238E27FC236}">
                <a16:creationId xmlns:a16="http://schemas.microsoft.com/office/drawing/2014/main" id="{A88F6A21-BA66-4FEA-8FF3-7CB3E4A67D09}"/>
              </a:ext>
            </a:extLst>
          </p:cNvPr>
          <p:cNvGrpSpPr/>
          <p:nvPr/>
        </p:nvGrpSpPr>
        <p:grpSpPr>
          <a:xfrm>
            <a:off x="69232" y="2164238"/>
            <a:ext cx="2064372" cy="2365521"/>
            <a:chOff x="682448" y="2835538"/>
            <a:chExt cx="2064372" cy="2365521"/>
          </a:xfrm>
        </p:grpSpPr>
        <p:sp>
          <p:nvSpPr>
            <p:cNvPr id="6" name="TextBox 5">
              <a:extLst>
                <a:ext uri="{FF2B5EF4-FFF2-40B4-BE49-F238E27FC236}">
                  <a16:creationId xmlns:a16="http://schemas.microsoft.com/office/drawing/2014/main" id="{704EFF8F-6E11-4670-A920-D095E1BEE14A}"/>
                </a:ext>
              </a:extLst>
            </p:cNvPr>
            <p:cNvSpPr txBox="1"/>
            <p:nvPr/>
          </p:nvSpPr>
          <p:spPr>
            <a:xfrm>
              <a:off x="1476535" y="3498581"/>
              <a:ext cx="1173019" cy="369332"/>
            </a:xfrm>
            <a:prstGeom prst="rect">
              <a:avLst/>
            </a:prstGeom>
            <a:noFill/>
          </p:spPr>
          <p:txBody>
            <a:bodyPr wrap="square" rtlCol="0">
              <a:spAutoFit/>
            </a:bodyPr>
            <a:lstStyle/>
            <a:p>
              <a:pPr algn="ctr"/>
              <a:r>
                <a:rPr lang="en-US" dirty="0"/>
                <a:t>Y(NS)</a:t>
              </a:r>
            </a:p>
          </p:txBody>
        </p:sp>
        <p:sp>
          <p:nvSpPr>
            <p:cNvPr id="7" name="TextBox 6">
              <a:extLst>
                <a:ext uri="{FF2B5EF4-FFF2-40B4-BE49-F238E27FC236}">
                  <a16:creationId xmlns:a16="http://schemas.microsoft.com/office/drawing/2014/main" id="{CCAD8135-7442-4AC4-B711-718A4D0C77C0}"/>
                </a:ext>
              </a:extLst>
            </p:cNvPr>
            <p:cNvSpPr txBox="1"/>
            <p:nvPr/>
          </p:nvSpPr>
          <p:spPr>
            <a:xfrm>
              <a:off x="1662161" y="4831727"/>
              <a:ext cx="1084659" cy="369332"/>
            </a:xfrm>
            <a:prstGeom prst="rect">
              <a:avLst/>
            </a:prstGeom>
            <a:noFill/>
          </p:spPr>
          <p:txBody>
            <a:bodyPr wrap="square" rtlCol="0">
              <a:spAutoFit/>
            </a:bodyPr>
            <a:lstStyle/>
            <a:p>
              <a:pPr algn="ctr"/>
              <a:r>
                <a:rPr lang="en-US" dirty="0">
                  <a:solidFill>
                    <a:srgbClr val="3333FF"/>
                  </a:solidFill>
                </a:rPr>
                <a:t>X(EW)</a:t>
              </a:r>
            </a:p>
          </p:txBody>
        </p:sp>
        <p:sp>
          <p:nvSpPr>
            <p:cNvPr id="8" name="Arrow: Right 7">
              <a:extLst>
                <a:ext uri="{FF2B5EF4-FFF2-40B4-BE49-F238E27FC236}">
                  <a16:creationId xmlns:a16="http://schemas.microsoft.com/office/drawing/2014/main" id="{22752EE8-1254-4C5E-8C5A-6C6C5AD671DF}"/>
                </a:ext>
              </a:extLst>
            </p:cNvPr>
            <p:cNvSpPr/>
            <p:nvPr/>
          </p:nvSpPr>
          <p:spPr>
            <a:xfrm rot="1818257">
              <a:off x="701611" y="4851484"/>
              <a:ext cx="1328955" cy="21212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FB1C166-8CD5-4AEA-A746-BDA055360C90}"/>
                </a:ext>
              </a:extLst>
            </p:cNvPr>
            <p:cNvSpPr/>
            <p:nvPr/>
          </p:nvSpPr>
          <p:spPr>
            <a:xfrm rot="19518840">
              <a:off x="682448" y="4128114"/>
              <a:ext cx="1367281" cy="22863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09475C6-BB84-4E4F-AD8C-795F09EA9CBE}"/>
                </a:ext>
              </a:extLst>
            </p:cNvPr>
            <p:cNvSpPr/>
            <p:nvPr/>
          </p:nvSpPr>
          <p:spPr>
            <a:xfrm rot="16200000">
              <a:off x="141856" y="3818697"/>
              <a:ext cx="1367281" cy="228636"/>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DEBF0B5-8786-4E54-8E9A-F0CC9A9F3A89}"/>
                </a:ext>
              </a:extLst>
            </p:cNvPr>
            <p:cNvSpPr txBox="1"/>
            <p:nvPr/>
          </p:nvSpPr>
          <p:spPr>
            <a:xfrm>
              <a:off x="755324" y="2835538"/>
              <a:ext cx="721212" cy="369332"/>
            </a:xfrm>
            <a:prstGeom prst="rect">
              <a:avLst/>
            </a:prstGeom>
            <a:noFill/>
          </p:spPr>
          <p:txBody>
            <a:bodyPr wrap="square" rtlCol="0">
              <a:spAutoFit/>
            </a:bodyPr>
            <a:lstStyle/>
            <a:p>
              <a:pPr algn="ctr"/>
              <a:r>
                <a:rPr lang="en-US" dirty="0">
                  <a:solidFill>
                    <a:srgbClr val="00B050"/>
                  </a:solidFill>
                </a:rPr>
                <a:t>Z(UD)</a:t>
              </a:r>
            </a:p>
          </p:txBody>
        </p:sp>
      </p:grpSp>
      <p:sp>
        <p:nvSpPr>
          <p:cNvPr id="12" name="Freeform: Shape 11">
            <a:extLst>
              <a:ext uri="{FF2B5EF4-FFF2-40B4-BE49-F238E27FC236}">
                <a16:creationId xmlns:a16="http://schemas.microsoft.com/office/drawing/2014/main" id="{DA3F7504-0BA2-45F2-A289-93E7A06C7A50}"/>
              </a:ext>
            </a:extLst>
          </p:cNvPr>
          <p:cNvSpPr/>
          <p:nvPr/>
        </p:nvSpPr>
        <p:spPr>
          <a:xfrm>
            <a:off x="2558484" y="2132017"/>
            <a:ext cx="1855300" cy="685652"/>
          </a:xfrm>
          <a:custGeom>
            <a:avLst/>
            <a:gdLst>
              <a:gd name="connsiteX0" fmla="*/ 0 w 2687782"/>
              <a:gd name="connsiteY0" fmla="*/ 612010 h 900498"/>
              <a:gd name="connsiteX1" fmla="*/ 249382 w 2687782"/>
              <a:gd name="connsiteY1" fmla="*/ 76300 h 900498"/>
              <a:gd name="connsiteX2" fmla="*/ 489527 w 2687782"/>
              <a:gd name="connsiteY2" fmla="*/ 898337 h 900498"/>
              <a:gd name="connsiteX3" fmla="*/ 738909 w 2687782"/>
              <a:gd name="connsiteY3" fmla="*/ 325682 h 900498"/>
              <a:gd name="connsiteX4" fmla="*/ 942109 w 2687782"/>
              <a:gd name="connsiteY4" fmla="*/ 639719 h 900498"/>
              <a:gd name="connsiteX5" fmla="*/ 1145309 w 2687782"/>
              <a:gd name="connsiteY5" fmla="*/ 150191 h 900498"/>
              <a:gd name="connsiteX6" fmla="*/ 1376218 w 2687782"/>
              <a:gd name="connsiteY6" fmla="*/ 778264 h 900498"/>
              <a:gd name="connsiteX7" fmla="*/ 1533237 w 2687782"/>
              <a:gd name="connsiteY7" fmla="*/ 279500 h 900498"/>
              <a:gd name="connsiteX8" fmla="*/ 1838037 w 2687782"/>
              <a:gd name="connsiteY8" fmla="*/ 861391 h 900498"/>
              <a:gd name="connsiteX9" fmla="*/ 2087418 w 2687782"/>
              <a:gd name="connsiteY9" fmla="*/ 2410 h 900498"/>
              <a:gd name="connsiteX10" fmla="*/ 2309091 w 2687782"/>
              <a:gd name="connsiteY10" fmla="*/ 593537 h 900498"/>
              <a:gd name="connsiteX11" fmla="*/ 2466109 w 2687782"/>
              <a:gd name="connsiteY11" fmla="*/ 279500 h 900498"/>
              <a:gd name="connsiteX12" fmla="*/ 2687782 w 2687782"/>
              <a:gd name="connsiteY12" fmla="*/ 510410 h 90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782" h="900498">
                <a:moveTo>
                  <a:pt x="0" y="612010"/>
                </a:moveTo>
                <a:cubicBezTo>
                  <a:pt x="83897" y="320294"/>
                  <a:pt x="167794" y="28579"/>
                  <a:pt x="249382" y="76300"/>
                </a:cubicBezTo>
                <a:cubicBezTo>
                  <a:pt x="330970" y="124021"/>
                  <a:pt x="407939" y="856773"/>
                  <a:pt x="489527" y="898337"/>
                </a:cubicBezTo>
                <a:cubicBezTo>
                  <a:pt x="571115" y="939901"/>
                  <a:pt x="663479" y="368785"/>
                  <a:pt x="738909" y="325682"/>
                </a:cubicBezTo>
                <a:cubicBezTo>
                  <a:pt x="814339" y="282579"/>
                  <a:pt x="874376" y="668968"/>
                  <a:pt x="942109" y="639719"/>
                </a:cubicBezTo>
                <a:cubicBezTo>
                  <a:pt x="1009842" y="610470"/>
                  <a:pt x="1072958" y="127100"/>
                  <a:pt x="1145309" y="150191"/>
                </a:cubicBezTo>
                <a:cubicBezTo>
                  <a:pt x="1217661" y="173282"/>
                  <a:pt x="1311563" y="756713"/>
                  <a:pt x="1376218" y="778264"/>
                </a:cubicBezTo>
                <a:cubicBezTo>
                  <a:pt x="1440873" y="799815"/>
                  <a:pt x="1456267" y="265646"/>
                  <a:pt x="1533237" y="279500"/>
                </a:cubicBezTo>
                <a:cubicBezTo>
                  <a:pt x="1610207" y="293354"/>
                  <a:pt x="1745674" y="907573"/>
                  <a:pt x="1838037" y="861391"/>
                </a:cubicBezTo>
                <a:cubicBezTo>
                  <a:pt x="1930400" y="815209"/>
                  <a:pt x="2008909" y="47052"/>
                  <a:pt x="2087418" y="2410"/>
                </a:cubicBezTo>
                <a:cubicBezTo>
                  <a:pt x="2165927" y="-42232"/>
                  <a:pt x="2245976" y="547355"/>
                  <a:pt x="2309091" y="593537"/>
                </a:cubicBezTo>
                <a:cubicBezTo>
                  <a:pt x="2372206" y="639719"/>
                  <a:pt x="2402994" y="293354"/>
                  <a:pt x="2466109" y="279500"/>
                </a:cubicBezTo>
                <a:cubicBezTo>
                  <a:pt x="2529224" y="265645"/>
                  <a:pt x="2608503" y="388027"/>
                  <a:pt x="2687782" y="510410"/>
                </a:cubicBezTo>
              </a:path>
            </a:pathLst>
          </a:cu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71681FA-5F52-4D17-96B3-4B39F440D789}"/>
              </a:ext>
            </a:extLst>
          </p:cNvPr>
          <p:cNvSpPr/>
          <p:nvPr/>
        </p:nvSpPr>
        <p:spPr>
          <a:xfrm>
            <a:off x="2558484" y="3088197"/>
            <a:ext cx="1855300" cy="685652"/>
          </a:xfrm>
          <a:custGeom>
            <a:avLst/>
            <a:gdLst>
              <a:gd name="connsiteX0" fmla="*/ 0 w 2687782"/>
              <a:gd name="connsiteY0" fmla="*/ 612010 h 900498"/>
              <a:gd name="connsiteX1" fmla="*/ 249382 w 2687782"/>
              <a:gd name="connsiteY1" fmla="*/ 76300 h 900498"/>
              <a:gd name="connsiteX2" fmla="*/ 489527 w 2687782"/>
              <a:gd name="connsiteY2" fmla="*/ 898337 h 900498"/>
              <a:gd name="connsiteX3" fmla="*/ 738909 w 2687782"/>
              <a:gd name="connsiteY3" fmla="*/ 325682 h 900498"/>
              <a:gd name="connsiteX4" fmla="*/ 942109 w 2687782"/>
              <a:gd name="connsiteY4" fmla="*/ 639719 h 900498"/>
              <a:gd name="connsiteX5" fmla="*/ 1145309 w 2687782"/>
              <a:gd name="connsiteY5" fmla="*/ 150191 h 900498"/>
              <a:gd name="connsiteX6" fmla="*/ 1376218 w 2687782"/>
              <a:gd name="connsiteY6" fmla="*/ 778264 h 900498"/>
              <a:gd name="connsiteX7" fmla="*/ 1533237 w 2687782"/>
              <a:gd name="connsiteY7" fmla="*/ 279500 h 900498"/>
              <a:gd name="connsiteX8" fmla="*/ 1838037 w 2687782"/>
              <a:gd name="connsiteY8" fmla="*/ 861391 h 900498"/>
              <a:gd name="connsiteX9" fmla="*/ 2087418 w 2687782"/>
              <a:gd name="connsiteY9" fmla="*/ 2410 h 900498"/>
              <a:gd name="connsiteX10" fmla="*/ 2309091 w 2687782"/>
              <a:gd name="connsiteY10" fmla="*/ 593537 h 900498"/>
              <a:gd name="connsiteX11" fmla="*/ 2466109 w 2687782"/>
              <a:gd name="connsiteY11" fmla="*/ 279500 h 900498"/>
              <a:gd name="connsiteX12" fmla="*/ 2687782 w 2687782"/>
              <a:gd name="connsiteY12" fmla="*/ 510410 h 90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782" h="900498">
                <a:moveTo>
                  <a:pt x="0" y="612010"/>
                </a:moveTo>
                <a:cubicBezTo>
                  <a:pt x="83897" y="320294"/>
                  <a:pt x="167794" y="28579"/>
                  <a:pt x="249382" y="76300"/>
                </a:cubicBezTo>
                <a:cubicBezTo>
                  <a:pt x="330970" y="124021"/>
                  <a:pt x="407939" y="856773"/>
                  <a:pt x="489527" y="898337"/>
                </a:cubicBezTo>
                <a:cubicBezTo>
                  <a:pt x="571115" y="939901"/>
                  <a:pt x="663479" y="368785"/>
                  <a:pt x="738909" y="325682"/>
                </a:cubicBezTo>
                <a:cubicBezTo>
                  <a:pt x="814339" y="282579"/>
                  <a:pt x="874376" y="668968"/>
                  <a:pt x="942109" y="639719"/>
                </a:cubicBezTo>
                <a:cubicBezTo>
                  <a:pt x="1009842" y="610470"/>
                  <a:pt x="1072958" y="127100"/>
                  <a:pt x="1145309" y="150191"/>
                </a:cubicBezTo>
                <a:cubicBezTo>
                  <a:pt x="1217661" y="173282"/>
                  <a:pt x="1311563" y="756713"/>
                  <a:pt x="1376218" y="778264"/>
                </a:cubicBezTo>
                <a:cubicBezTo>
                  <a:pt x="1440873" y="799815"/>
                  <a:pt x="1456267" y="265646"/>
                  <a:pt x="1533237" y="279500"/>
                </a:cubicBezTo>
                <a:cubicBezTo>
                  <a:pt x="1610207" y="293354"/>
                  <a:pt x="1745674" y="907573"/>
                  <a:pt x="1838037" y="861391"/>
                </a:cubicBezTo>
                <a:cubicBezTo>
                  <a:pt x="1930400" y="815209"/>
                  <a:pt x="2008909" y="47052"/>
                  <a:pt x="2087418" y="2410"/>
                </a:cubicBezTo>
                <a:cubicBezTo>
                  <a:pt x="2165927" y="-42232"/>
                  <a:pt x="2245976" y="547355"/>
                  <a:pt x="2309091" y="593537"/>
                </a:cubicBezTo>
                <a:cubicBezTo>
                  <a:pt x="2372206" y="639719"/>
                  <a:pt x="2402994" y="293354"/>
                  <a:pt x="2466109" y="279500"/>
                </a:cubicBezTo>
                <a:cubicBezTo>
                  <a:pt x="2529224" y="265645"/>
                  <a:pt x="2608503" y="388027"/>
                  <a:pt x="2687782" y="51041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B0C6839-17A0-428F-9100-05BDCC20BD2A}"/>
              </a:ext>
            </a:extLst>
          </p:cNvPr>
          <p:cNvSpPr/>
          <p:nvPr/>
        </p:nvSpPr>
        <p:spPr>
          <a:xfrm>
            <a:off x="2558484" y="4183652"/>
            <a:ext cx="1855300" cy="685652"/>
          </a:xfrm>
          <a:custGeom>
            <a:avLst/>
            <a:gdLst>
              <a:gd name="connsiteX0" fmla="*/ 0 w 2687782"/>
              <a:gd name="connsiteY0" fmla="*/ 612010 h 900498"/>
              <a:gd name="connsiteX1" fmla="*/ 249382 w 2687782"/>
              <a:gd name="connsiteY1" fmla="*/ 76300 h 900498"/>
              <a:gd name="connsiteX2" fmla="*/ 489527 w 2687782"/>
              <a:gd name="connsiteY2" fmla="*/ 898337 h 900498"/>
              <a:gd name="connsiteX3" fmla="*/ 738909 w 2687782"/>
              <a:gd name="connsiteY3" fmla="*/ 325682 h 900498"/>
              <a:gd name="connsiteX4" fmla="*/ 942109 w 2687782"/>
              <a:gd name="connsiteY4" fmla="*/ 639719 h 900498"/>
              <a:gd name="connsiteX5" fmla="*/ 1145309 w 2687782"/>
              <a:gd name="connsiteY5" fmla="*/ 150191 h 900498"/>
              <a:gd name="connsiteX6" fmla="*/ 1376218 w 2687782"/>
              <a:gd name="connsiteY6" fmla="*/ 778264 h 900498"/>
              <a:gd name="connsiteX7" fmla="*/ 1533237 w 2687782"/>
              <a:gd name="connsiteY7" fmla="*/ 279500 h 900498"/>
              <a:gd name="connsiteX8" fmla="*/ 1838037 w 2687782"/>
              <a:gd name="connsiteY8" fmla="*/ 861391 h 900498"/>
              <a:gd name="connsiteX9" fmla="*/ 2087418 w 2687782"/>
              <a:gd name="connsiteY9" fmla="*/ 2410 h 900498"/>
              <a:gd name="connsiteX10" fmla="*/ 2309091 w 2687782"/>
              <a:gd name="connsiteY10" fmla="*/ 593537 h 900498"/>
              <a:gd name="connsiteX11" fmla="*/ 2466109 w 2687782"/>
              <a:gd name="connsiteY11" fmla="*/ 279500 h 900498"/>
              <a:gd name="connsiteX12" fmla="*/ 2687782 w 2687782"/>
              <a:gd name="connsiteY12" fmla="*/ 510410 h 90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782" h="900498">
                <a:moveTo>
                  <a:pt x="0" y="612010"/>
                </a:moveTo>
                <a:cubicBezTo>
                  <a:pt x="83897" y="320294"/>
                  <a:pt x="167794" y="28579"/>
                  <a:pt x="249382" y="76300"/>
                </a:cubicBezTo>
                <a:cubicBezTo>
                  <a:pt x="330970" y="124021"/>
                  <a:pt x="407939" y="856773"/>
                  <a:pt x="489527" y="898337"/>
                </a:cubicBezTo>
                <a:cubicBezTo>
                  <a:pt x="571115" y="939901"/>
                  <a:pt x="663479" y="368785"/>
                  <a:pt x="738909" y="325682"/>
                </a:cubicBezTo>
                <a:cubicBezTo>
                  <a:pt x="814339" y="282579"/>
                  <a:pt x="874376" y="668968"/>
                  <a:pt x="942109" y="639719"/>
                </a:cubicBezTo>
                <a:cubicBezTo>
                  <a:pt x="1009842" y="610470"/>
                  <a:pt x="1072958" y="127100"/>
                  <a:pt x="1145309" y="150191"/>
                </a:cubicBezTo>
                <a:cubicBezTo>
                  <a:pt x="1217661" y="173282"/>
                  <a:pt x="1311563" y="756713"/>
                  <a:pt x="1376218" y="778264"/>
                </a:cubicBezTo>
                <a:cubicBezTo>
                  <a:pt x="1440873" y="799815"/>
                  <a:pt x="1456267" y="265646"/>
                  <a:pt x="1533237" y="279500"/>
                </a:cubicBezTo>
                <a:cubicBezTo>
                  <a:pt x="1610207" y="293354"/>
                  <a:pt x="1745674" y="907573"/>
                  <a:pt x="1838037" y="861391"/>
                </a:cubicBezTo>
                <a:cubicBezTo>
                  <a:pt x="1930400" y="815209"/>
                  <a:pt x="2008909" y="47052"/>
                  <a:pt x="2087418" y="2410"/>
                </a:cubicBezTo>
                <a:cubicBezTo>
                  <a:pt x="2165927" y="-42232"/>
                  <a:pt x="2245976" y="547355"/>
                  <a:pt x="2309091" y="593537"/>
                </a:cubicBezTo>
                <a:cubicBezTo>
                  <a:pt x="2372206" y="639719"/>
                  <a:pt x="2402994" y="293354"/>
                  <a:pt x="2466109" y="279500"/>
                </a:cubicBezTo>
                <a:cubicBezTo>
                  <a:pt x="2529224" y="265645"/>
                  <a:pt x="2608503" y="388027"/>
                  <a:pt x="2687782" y="51041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FDE348A-BF5C-4C98-9F73-0781597F87B7}"/>
              </a:ext>
            </a:extLst>
          </p:cNvPr>
          <p:cNvSpPr txBox="1"/>
          <p:nvPr/>
        </p:nvSpPr>
        <p:spPr>
          <a:xfrm>
            <a:off x="125670" y="1300712"/>
            <a:ext cx="2246076" cy="369332"/>
          </a:xfrm>
          <a:prstGeom prst="rect">
            <a:avLst/>
          </a:prstGeom>
          <a:noFill/>
        </p:spPr>
        <p:txBody>
          <a:bodyPr wrap="square" rtlCol="0">
            <a:spAutoFit/>
          </a:bodyPr>
          <a:lstStyle/>
          <a:p>
            <a:r>
              <a:rPr lang="en-US" dirty="0"/>
              <a:t>3C measurement</a:t>
            </a:r>
          </a:p>
        </p:txBody>
      </p:sp>
      <p:sp>
        <p:nvSpPr>
          <p:cNvPr id="17" name="TextBox 16">
            <a:extLst>
              <a:ext uri="{FF2B5EF4-FFF2-40B4-BE49-F238E27FC236}">
                <a16:creationId xmlns:a16="http://schemas.microsoft.com/office/drawing/2014/main" id="{DF542750-A1C8-422F-A78E-71624735079B}"/>
              </a:ext>
            </a:extLst>
          </p:cNvPr>
          <p:cNvSpPr txBox="1"/>
          <p:nvPr/>
        </p:nvSpPr>
        <p:spPr>
          <a:xfrm>
            <a:off x="2295010" y="1299391"/>
            <a:ext cx="2475831" cy="369332"/>
          </a:xfrm>
          <a:prstGeom prst="rect">
            <a:avLst/>
          </a:prstGeom>
          <a:noFill/>
        </p:spPr>
        <p:txBody>
          <a:bodyPr wrap="square" rtlCol="0">
            <a:spAutoFit/>
          </a:bodyPr>
          <a:lstStyle/>
          <a:p>
            <a:r>
              <a:rPr lang="en-US" dirty="0"/>
              <a:t>3C ambient noise data</a:t>
            </a:r>
          </a:p>
        </p:txBody>
      </p:sp>
      <p:sp>
        <p:nvSpPr>
          <p:cNvPr id="18" name="Freeform: Shape 17">
            <a:extLst>
              <a:ext uri="{FF2B5EF4-FFF2-40B4-BE49-F238E27FC236}">
                <a16:creationId xmlns:a16="http://schemas.microsoft.com/office/drawing/2014/main" id="{0819C57A-2EF0-4D3A-9863-9D4EDA19F7AA}"/>
              </a:ext>
            </a:extLst>
          </p:cNvPr>
          <p:cNvSpPr/>
          <p:nvPr/>
        </p:nvSpPr>
        <p:spPr>
          <a:xfrm>
            <a:off x="5661904" y="2086087"/>
            <a:ext cx="1819563" cy="777982"/>
          </a:xfrm>
          <a:custGeom>
            <a:avLst/>
            <a:gdLst>
              <a:gd name="connsiteX0" fmla="*/ 0 w 1782618"/>
              <a:gd name="connsiteY0" fmla="*/ 23186 h 735179"/>
              <a:gd name="connsiteX1" fmla="*/ 323273 w 1782618"/>
              <a:gd name="connsiteY1" fmla="*/ 87840 h 735179"/>
              <a:gd name="connsiteX2" fmla="*/ 692727 w 1782618"/>
              <a:gd name="connsiteY2" fmla="*/ 734386 h 735179"/>
              <a:gd name="connsiteX3" fmla="*/ 1034473 w 1782618"/>
              <a:gd name="connsiteY3" fmla="*/ 226386 h 735179"/>
              <a:gd name="connsiteX4" fmla="*/ 1320800 w 1782618"/>
              <a:gd name="connsiteY4" fmla="*/ 475768 h 735179"/>
              <a:gd name="connsiteX5" fmla="*/ 1477818 w 1782618"/>
              <a:gd name="connsiteY5" fmla="*/ 374168 h 735179"/>
              <a:gd name="connsiteX6" fmla="*/ 1782618 w 1782618"/>
              <a:gd name="connsiteY6" fmla="*/ 392640 h 735179"/>
              <a:gd name="connsiteX0" fmla="*/ 0 w 1819563"/>
              <a:gd name="connsiteY0" fmla="*/ 10571 h 777982"/>
              <a:gd name="connsiteX1" fmla="*/ 360218 w 1819563"/>
              <a:gd name="connsiteY1" fmla="*/ 130643 h 777982"/>
              <a:gd name="connsiteX2" fmla="*/ 729672 w 1819563"/>
              <a:gd name="connsiteY2" fmla="*/ 777189 h 777982"/>
              <a:gd name="connsiteX3" fmla="*/ 1071418 w 1819563"/>
              <a:gd name="connsiteY3" fmla="*/ 269189 h 777982"/>
              <a:gd name="connsiteX4" fmla="*/ 1357745 w 1819563"/>
              <a:gd name="connsiteY4" fmla="*/ 518571 h 777982"/>
              <a:gd name="connsiteX5" fmla="*/ 1514763 w 1819563"/>
              <a:gd name="connsiteY5" fmla="*/ 416971 h 777982"/>
              <a:gd name="connsiteX6" fmla="*/ 1819563 w 1819563"/>
              <a:gd name="connsiteY6" fmla="*/ 435443 h 7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3" h="777982">
                <a:moveTo>
                  <a:pt x="0" y="10571"/>
                </a:moveTo>
                <a:cubicBezTo>
                  <a:pt x="103909" y="-16369"/>
                  <a:pt x="238606" y="2873"/>
                  <a:pt x="360218" y="130643"/>
                </a:cubicBezTo>
                <a:cubicBezTo>
                  <a:pt x="481830" y="258413"/>
                  <a:pt x="611139" y="754098"/>
                  <a:pt x="729672" y="777189"/>
                </a:cubicBezTo>
                <a:cubicBezTo>
                  <a:pt x="848205" y="800280"/>
                  <a:pt x="966739" y="312292"/>
                  <a:pt x="1071418" y="269189"/>
                </a:cubicBezTo>
                <a:cubicBezTo>
                  <a:pt x="1176097" y="226086"/>
                  <a:pt x="1283854" y="493941"/>
                  <a:pt x="1357745" y="518571"/>
                </a:cubicBezTo>
                <a:cubicBezTo>
                  <a:pt x="1431636" y="543201"/>
                  <a:pt x="1437793" y="430826"/>
                  <a:pt x="1514763" y="416971"/>
                </a:cubicBezTo>
                <a:cubicBezTo>
                  <a:pt x="1591733" y="403116"/>
                  <a:pt x="1705648" y="419279"/>
                  <a:pt x="1819563" y="435443"/>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5C7EED-9FF2-47ED-AAEC-3CE1B1EF321B}"/>
              </a:ext>
            </a:extLst>
          </p:cNvPr>
          <p:cNvSpPr/>
          <p:nvPr/>
        </p:nvSpPr>
        <p:spPr>
          <a:xfrm>
            <a:off x="5661904" y="3188777"/>
            <a:ext cx="1819563" cy="777982"/>
          </a:xfrm>
          <a:custGeom>
            <a:avLst/>
            <a:gdLst>
              <a:gd name="connsiteX0" fmla="*/ 0 w 1782618"/>
              <a:gd name="connsiteY0" fmla="*/ 23186 h 735179"/>
              <a:gd name="connsiteX1" fmla="*/ 323273 w 1782618"/>
              <a:gd name="connsiteY1" fmla="*/ 87840 h 735179"/>
              <a:gd name="connsiteX2" fmla="*/ 692727 w 1782618"/>
              <a:gd name="connsiteY2" fmla="*/ 734386 h 735179"/>
              <a:gd name="connsiteX3" fmla="*/ 1034473 w 1782618"/>
              <a:gd name="connsiteY3" fmla="*/ 226386 h 735179"/>
              <a:gd name="connsiteX4" fmla="*/ 1320800 w 1782618"/>
              <a:gd name="connsiteY4" fmla="*/ 475768 h 735179"/>
              <a:gd name="connsiteX5" fmla="*/ 1477818 w 1782618"/>
              <a:gd name="connsiteY5" fmla="*/ 374168 h 735179"/>
              <a:gd name="connsiteX6" fmla="*/ 1782618 w 1782618"/>
              <a:gd name="connsiteY6" fmla="*/ 392640 h 735179"/>
              <a:gd name="connsiteX0" fmla="*/ 0 w 1819563"/>
              <a:gd name="connsiteY0" fmla="*/ 10571 h 777982"/>
              <a:gd name="connsiteX1" fmla="*/ 360218 w 1819563"/>
              <a:gd name="connsiteY1" fmla="*/ 130643 h 777982"/>
              <a:gd name="connsiteX2" fmla="*/ 729672 w 1819563"/>
              <a:gd name="connsiteY2" fmla="*/ 777189 h 777982"/>
              <a:gd name="connsiteX3" fmla="*/ 1071418 w 1819563"/>
              <a:gd name="connsiteY3" fmla="*/ 269189 h 777982"/>
              <a:gd name="connsiteX4" fmla="*/ 1357745 w 1819563"/>
              <a:gd name="connsiteY4" fmla="*/ 518571 h 777982"/>
              <a:gd name="connsiteX5" fmla="*/ 1514763 w 1819563"/>
              <a:gd name="connsiteY5" fmla="*/ 416971 h 777982"/>
              <a:gd name="connsiteX6" fmla="*/ 1819563 w 1819563"/>
              <a:gd name="connsiteY6" fmla="*/ 435443 h 7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3" h="777982">
                <a:moveTo>
                  <a:pt x="0" y="10571"/>
                </a:moveTo>
                <a:cubicBezTo>
                  <a:pt x="103909" y="-16369"/>
                  <a:pt x="238606" y="2873"/>
                  <a:pt x="360218" y="130643"/>
                </a:cubicBezTo>
                <a:cubicBezTo>
                  <a:pt x="481830" y="258413"/>
                  <a:pt x="611139" y="754098"/>
                  <a:pt x="729672" y="777189"/>
                </a:cubicBezTo>
                <a:cubicBezTo>
                  <a:pt x="848205" y="800280"/>
                  <a:pt x="966739" y="312292"/>
                  <a:pt x="1071418" y="269189"/>
                </a:cubicBezTo>
                <a:cubicBezTo>
                  <a:pt x="1176097" y="226086"/>
                  <a:pt x="1283854" y="493941"/>
                  <a:pt x="1357745" y="518571"/>
                </a:cubicBezTo>
                <a:cubicBezTo>
                  <a:pt x="1431636" y="543201"/>
                  <a:pt x="1437793" y="430826"/>
                  <a:pt x="1514763" y="416971"/>
                </a:cubicBezTo>
                <a:cubicBezTo>
                  <a:pt x="1591733" y="403116"/>
                  <a:pt x="1705648" y="419279"/>
                  <a:pt x="1819563" y="435443"/>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B42824E-BBAA-4340-A4B5-3F99682D2945}"/>
              </a:ext>
            </a:extLst>
          </p:cNvPr>
          <p:cNvSpPr txBox="1"/>
          <p:nvPr/>
        </p:nvSpPr>
        <p:spPr>
          <a:xfrm>
            <a:off x="2209412" y="1730167"/>
            <a:ext cx="1084659" cy="369332"/>
          </a:xfrm>
          <a:prstGeom prst="rect">
            <a:avLst/>
          </a:prstGeom>
          <a:noFill/>
        </p:spPr>
        <p:txBody>
          <a:bodyPr wrap="square" rtlCol="0">
            <a:spAutoFit/>
          </a:bodyPr>
          <a:lstStyle/>
          <a:p>
            <a:pPr algn="ctr"/>
            <a:r>
              <a:rPr lang="en-US" dirty="0">
                <a:solidFill>
                  <a:srgbClr val="3333FF"/>
                </a:solidFill>
              </a:rPr>
              <a:t>X(EW)</a:t>
            </a:r>
          </a:p>
        </p:txBody>
      </p:sp>
      <p:sp>
        <p:nvSpPr>
          <p:cNvPr id="21" name="TextBox 20">
            <a:extLst>
              <a:ext uri="{FF2B5EF4-FFF2-40B4-BE49-F238E27FC236}">
                <a16:creationId xmlns:a16="http://schemas.microsoft.com/office/drawing/2014/main" id="{F207FFFF-A463-4FAF-AEA0-FA47FB6BE495}"/>
              </a:ext>
            </a:extLst>
          </p:cNvPr>
          <p:cNvSpPr txBox="1"/>
          <p:nvPr/>
        </p:nvSpPr>
        <p:spPr>
          <a:xfrm>
            <a:off x="2196967" y="2752774"/>
            <a:ext cx="1173019" cy="369332"/>
          </a:xfrm>
          <a:prstGeom prst="rect">
            <a:avLst/>
          </a:prstGeom>
          <a:noFill/>
        </p:spPr>
        <p:txBody>
          <a:bodyPr wrap="square" rtlCol="0">
            <a:spAutoFit/>
          </a:bodyPr>
          <a:lstStyle/>
          <a:p>
            <a:pPr algn="ctr"/>
            <a:r>
              <a:rPr lang="en-US" dirty="0"/>
              <a:t>Y(NS)</a:t>
            </a:r>
          </a:p>
        </p:txBody>
      </p:sp>
      <p:sp>
        <p:nvSpPr>
          <p:cNvPr id="22" name="TextBox 21">
            <a:extLst>
              <a:ext uri="{FF2B5EF4-FFF2-40B4-BE49-F238E27FC236}">
                <a16:creationId xmlns:a16="http://schemas.microsoft.com/office/drawing/2014/main" id="{8901AA30-FC04-4A44-B1C0-41E46D187F57}"/>
              </a:ext>
            </a:extLst>
          </p:cNvPr>
          <p:cNvSpPr txBox="1"/>
          <p:nvPr/>
        </p:nvSpPr>
        <p:spPr>
          <a:xfrm>
            <a:off x="2209412" y="3850119"/>
            <a:ext cx="1173019" cy="369332"/>
          </a:xfrm>
          <a:prstGeom prst="rect">
            <a:avLst/>
          </a:prstGeom>
          <a:noFill/>
        </p:spPr>
        <p:txBody>
          <a:bodyPr wrap="square" rtlCol="0">
            <a:spAutoFit/>
          </a:bodyPr>
          <a:lstStyle/>
          <a:p>
            <a:pPr algn="ctr"/>
            <a:r>
              <a:rPr lang="en-US" dirty="0">
                <a:solidFill>
                  <a:srgbClr val="00B050"/>
                </a:solidFill>
              </a:rPr>
              <a:t>Z(UD)</a:t>
            </a:r>
          </a:p>
        </p:txBody>
      </p:sp>
      <p:sp>
        <p:nvSpPr>
          <p:cNvPr id="23" name="TextBox 22">
            <a:extLst>
              <a:ext uri="{FF2B5EF4-FFF2-40B4-BE49-F238E27FC236}">
                <a16:creationId xmlns:a16="http://schemas.microsoft.com/office/drawing/2014/main" id="{2D142425-E458-477C-95E7-7807DABD95F8}"/>
              </a:ext>
            </a:extLst>
          </p:cNvPr>
          <p:cNvSpPr txBox="1"/>
          <p:nvPr/>
        </p:nvSpPr>
        <p:spPr>
          <a:xfrm>
            <a:off x="5269964" y="1315940"/>
            <a:ext cx="2808098" cy="369332"/>
          </a:xfrm>
          <a:prstGeom prst="rect">
            <a:avLst/>
          </a:prstGeom>
          <a:noFill/>
        </p:spPr>
        <p:txBody>
          <a:bodyPr wrap="square" rtlCol="0">
            <a:spAutoFit/>
          </a:bodyPr>
          <a:lstStyle/>
          <a:p>
            <a:r>
              <a:rPr lang="en-US" dirty="0"/>
              <a:t>3C spatial autocorrelation</a:t>
            </a:r>
          </a:p>
        </p:txBody>
      </p:sp>
      <p:sp>
        <p:nvSpPr>
          <p:cNvPr id="24" name="TextBox 23">
            <a:extLst>
              <a:ext uri="{FF2B5EF4-FFF2-40B4-BE49-F238E27FC236}">
                <a16:creationId xmlns:a16="http://schemas.microsoft.com/office/drawing/2014/main" id="{EEB069B2-A5FC-42B5-9860-FE9451DEDC02}"/>
              </a:ext>
            </a:extLst>
          </p:cNvPr>
          <p:cNvSpPr txBox="1"/>
          <p:nvPr/>
        </p:nvSpPr>
        <p:spPr>
          <a:xfrm>
            <a:off x="6625099" y="1998404"/>
            <a:ext cx="1084659" cy="369332"/>
          </a:xfrm>
          <a:prstGeom prst="rect">
            <a:avLst/>
          </a:prstGeom>
          <a:noFill/>
        </p:spPr>
        <p:txBody>
          <a:bodyPr wrap="square" rtlCol="0">
            <a:spAutoFit/>
          </a:bodyPr>
          <a:lstStyle/>
          <a:p>
            <a:pPr algn="ctr"/>
            <a:r>
              <a:rPr lang="en-US" dirty="0">
                <a:solidFill>
                  <a:schemeClr val="accent2"/>
                </a:solidFill>
              </a:rPr>
              <a:t>Radial</a:t>
            </a:r>
          </a:p>
        </p:txBody>
      </p:sp>
      <p:sp>
        <p:nvSpPr>
          <p:cNvPr id="25" name="TextBox 24">
            <a:extLst>
              <a:ext uri="{FF2B5EF4-FFF2-40B4-BE49-F238E27FC236}">
                <a16:creationId xmlns:a16="http://schemas.microsoft.com/office/drawing/2014/main" id="{5804E159-2183-4A1D-8AF6-3C0259FA8140}"/>
              </a:ext>
            </a:extLst>
          </p:cNvPr>
          <p:cNvSpPr txBox="1"/>
          <p:nvPr/>
        </p:nvSpPr>
        <p:spPr>
          <a:xfrm>
            <a:off x="6663234" y="3077049"/>
            <a:ext cx="1173019" cy="369332"/>
          </a:xfrm>
          <a:prstGeom prst="rect">
            <a:avLst/>
          </a:prstGeom>
          <a:noFill/>
        </p:spPr>
        <p:txBody>
          <a:bodyPr wrap="square" rtlCol="0">
            <a:spAutoFit/>
          </a:bodyPr>
          <a:lstStyle/>
          <a:p>
            <a:pPr algn="ctr"/>
            <a:r>
              <a:rPr lang="en-US" dirty="0">
                <a:solidFill>
                  <a:srgbClr val="7030A0"/>
                </a:solidFill>
              </a:rPr>
              <a:t>Transverse</a:t>
            </a:r>
          </a:p>
        </p:txBody>
      </p:sp>
      <p:sp>
        <p:nvSpPr>
          <p:cNvPr id="26" name="Freeform: Shape 25">
            <a:extLst>
              <a:ext uri="{FF2B5EF4-FFF2-40B4-BE49-F238E27FC236}">
                <a16:creationId xmlns:a16="http://schemas.microsoft.com/office/drawing/2014/main" id="{065DEE89-37FB-4ABA-9CAB-852717824E62}"/>
              </a:ext>
            </a:extLst>
          </p:cNvPr>
          <p:cNvSpPr/>
          <p:nvPr/>
        </p:nvSpPr>
        <p:spPr>
          <a:xfrm>
            <a:off x="5661904" y="4263809"/>
            <a:ext cx="1819563" cy="777982"/>
          </a:xfrm>
          <a:custGeom>
            <a:avLst/>
            <a:gdLst>
              <a:gd name="connsiteX0" fmla="*/ 0 w 1782618"/>
              <a:gd name="connsiteY0" fmla="*/ 23186 h 735179"/>
              <a:gd name="connsiteX1" fmla="*/ 323273 w 1782618"/>
              <a:gd name="connsiteY1" fmla="*/ 87840 h 735179"/>
              <a:gd name="connsiteX2" fmla="*/ 692727 w 1782618"/>
              <a:gd name="connsiteY2" fmla="*/ 734386 h 735179"/>
              <a:gd name="connsiteX3" fmla="*/ 1034473 w 1782618"/>
              <a:gd name="connsiteY3" fmla="*/ 226386 h 735179"/>
              <a:gd name="connsiteX4" fmla="*/ 1320800 w 1782618"/>
              <a:gd name="connsiteY4" fmla="*/ 475768 h 735179"/>
              <a:gd name="connsiteX5" fmla="*/ 1477818 w 1782618"/>
              <a:gd name="connsiteY5" fmla="*/ 374168 h 735179"/>
              <a:gd name="connsiteX6" fmla="*/ 1782618 w 1782618"/>
              <a:gd name="connsiteY6" fmla="*/ 392640 h 735179"/>
              <a:gd name="connsiteX0" fmla="*/ 0 w 1819563"/>
              <a:gd name="connsiteY0" fmla="*/ 10571 h 777982"/>
              <a:gd name="connsiteX1" fmla="*/ 360218 w 1819563"/>
              <a:gd name="connsiteY1" fmla="*/ 130643 h 777982"/>
              <a:gd name="connsiteX2" fmla="*/ 729672 w 1819563"/>
              <a:gd name="connsiteY2" fmla="*/ 777189 h 777982"/>
              <a:gd name="connsiteX3" fmla="*/ 1071418 w 1819563"/>
              <a:gd name="connsiteY3" fmla="*/ 269189 h 777982"/>
              <a:gd name="connsiteX4" fmla="*/ 1357745 w 1819563"/>
              <a:gd name="connsiteY4" fmla="*/ 518571 h 777982"/>
              <a:gd name="connsiteX5" fmla="*/ 1514763 w 1819563"/>
              <a:gd name="connsiteY5" fmla="*/ 416971 h 777982"/>
              <a:gd name="connsiteX6" fmla="*/ 1819563 w 1819563"/>
              <a:gd name="connsiteY6" fmla="*/ 435443 h 7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3" h="777982">
                <a:moveTo>
                  <a:pt x="0" y="10571"/>
                </a:moveTo>
                <a:cubicBezTo>
                  <a:pt x="103909" y="-16369"/>
                  <a:pt x="238606" y="2873"/>
                  <a:pt x="360218" y="130643"/>
                </a:cubicBezTo>
                <a:cubicBezTo>
                  <a:pt x="481830" y="258413"/>
                  <a:pt x="611139" y="754098"/>
                  <a:pt x="729672" y="777189"/>
                </a:cubicBezTo>
                <a:cubicBezTo>
                  <a:pt x="848205" y="800280"/>
                  <a:pt x="966739" y="312292"/>
                  <a:pt x="1071418" y="269189"/>
                </a:cubicBezTo>
                <a:cubicBezTo>
                  <a:pt x="1176097" y="226086"/>
                  <a:pt x="1283854" y="493941"/>
                  <a:pt x="1357745" y="518571"/>
                </a:cubicBezTo>
                <a:cubicBezTo>
                  <a:pt x="1431636" y="543201"/>
                  <a:pt x="1437793" y="430826"/>
                  <a:pt x="1514763" y="416971"/>
                </a:cubicBezTo>
                <a:cubicBezTo>
                  <a:pt x="1591733" y="403116"/>
                  <a:pt x="1705648" y="419279"/>
                  <a:pt x="1819563" y="43544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41AF396-0F91-425A-BD42-CE2DBAFF57C8}"/>
              </a:ext>
            </a:extLst>
          </p:cNvPr>
          <p:cNvSpPr txBox="1"/>
          <p:nvPr/>
        </p:nvSpPr>
        <p:spPr>
          <a:xfrm>
            <a:off x="6655830" y="4206725"/>
            <a:ext cx="1173019" cy="369332"/>
          </a:xfrm>
          <a:prstGeom prst="rect">
            <a:avLst/>
          </a:prstGeom>
          <a:noFill/>
        </p:spPr>
        <p:txBody>
          <a:bodyPr wrap="square" rtlCol="0">
            <a:spAutoFit/>
          </a:bodyPr>
          <a:lstStyle/>
          <a:p>
            <a:pPr algn="ctr"/>
            <a:r>
              <a:rPr lang="en-US" dirty="0">
                <a:solidFill>
                  <a:srgbClr val="00B050"/>
                </a:solidFill>
              </a:rPr>
              <a:t>Vertical</a:t>
            </a:r>
          </a:p>
        </p:txBody>
      </p:sp>
      <p:sp>
        <p:nvSpPr>
          <p:cNvPr id="28" name="Arrow: Right 27">
            <a:extLst>
              <a:ext uri="{FF2B5EF4-FFF2-40B4-BE49-F238E27FC236}">
                <a16:creationId xmlns:a16="http://schemas.microsoft.com/office/drawing/2014/main" id="{537DCE66-BA8B-41D7-AE20-A244DD6B01CF}"/>
              </a:ext>
            </a:extLst>
          </p:cNvPr>
          <p:cNvSpPr/>
          <p:nvPr/>
        </p:nvSpPr>
        <p:spPr>
          <a:xfrm>
            <a:off x="1622671" y="3138152"/>
            <a:ext cx="706722" cy="53240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192DA947-785A-4356-84C1-EB20B8D38D4B}"/>
              </a:ext>
            </a:extLst>
          </p:cNvPr>
          <p:cNvSpPr/>
          <p:nvPr/>
        </p:nvSpPr>
        <p:spPr>
          <a:xfrm>
            <a:off x="4738268" y="4367074"/>
            <a:ext cx="847151" cy="284245"/>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3F07ED59-1543-4D7E-817C-8F8A84DB2937}"/>
              </a:ext>
            </a:extLst>
          </p:cNvPr>
          <p:cNvSpPr/>
          <p:nvPr/>
        </p:nvSpPr>
        <p:spPr>
          <a:xfrm>
            <a:off x="4746207" y="3264237"/>
            <a:ext cx="847151" cy="28424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F664419-59D9-4C9C-99A0-48544D683B68}"/>
              </a:ext>
            </a:extLst>
          </p:cNvPr>
          <p:cNvSpPr/>
          <p:nvPr/>
        </p:nvSpPr>
        <p:spPr>
          <a:xfrm>
            <a:off x="4746207" y="2161400"/>
            <a:ext cx="847151" cy="28424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85DA2635-685B-4D77-8C94-83BF3BE7ACE7}"/>
              </a:ext>
            </a:extLst>
          </p:cNvPr>
          <p:cNvSpPr/>
          <p:nvPr/>
        </p:nvSpPr>
        <p:spPr>
          <a:xfrm rot="18456937">
            <a:off x="4522786" y="2795813"/>
            <a:ext cx="1268270" cy="2867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F4BACB5C-E0E5-4A39-9270-E46B7253F1C3}"/>
              </a:ext>
            </a:extLst>
          </p:cNvPr>
          <p:cNvSpPr/>
          <p:nvPr/>
        </p:nvSpPr>
        <p:spPr>
          <a:xfrm rot="3307827">
            <a:off x="4585961" y="2676078"/>
            <a:ext cx="1167643" cy="294655"/>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5E3D383-A858-4E77-890B-3AF3332EC251}"/>
              </a:ext>
            </a:extLst>
          </p:cNvPr>
          <p:cNvSpPr txBox="1"/>
          <p:nvPr/>
        </p:nvSpPr>
        <p:spPr>
          <a:xfrm>
            <a:off x="7675808" y="1232411"/>
            <a:ext cx="2712906" cy="646331"/>
          </a:xfrm>
          <a:prstGeom prst="rect">
            <a:avLst/>
          </a:prstGeom>
          <a:noFill/>
        </p:spPr>
        <p:txBody>
          <a:bodyPr wrap="square" rtlCol="0">
            <a:spAutoFit/>
          </a:bodyPr>
          <a:lstStyle/>
          <a:p>
            <a:pPr algn="ctr"/>
            <a:r>
              <a:rPr lang="en-US" dirty="0"/>
              <a:t>Rayleigh and Love wave dispersion curves</a:t>
            </a:r>
          </a:p>
        </p:txBody>
      </p:sp>
      <p:grpSp>
        <p:nvGrpSpPr>
          <p:cNvPr id="42" name="Group 41">
            <a:extLst>
              <a:ext uri="{FF2B5EF4-FFF2-40B4-BE49-F238E27FC236}">
                <a16:creationId xmlns:a16="http://schemas.microsoft.com/office/drawing/2014/main" id="{B1E16C63-2958-474F-91C1-E0C4FA11B0EA}"/>
              </a:ext>
            </a:extLst>
          </p:cNvPr>
          <p:cNvGrpSpPr/>
          <p:nvPr/>
        </p:nvGrpSpPr>
        <p:grpSpPr>
          <a:xfrm>
            <a:off x="8372871" y="3712640"/>
            <a:ext cx="1898463" cy="1394574"/>
            <a:chOff x="9924563" y="4479245"/>
            <a:chExt cx="1898463" cy="1394574"/>
          </a:xfrm>
        </p:grpSpPr>
        <p:sp>
          <p:nvSpPr>
            <p:cNvPr id="34" name="Freeform: Shape 33">
              <a:extLst>
                <a:ext uri="{FF2B5EF4-FFF2-40B4-BE49-F238E27FC236}">
                  <a16:creationId xmlns:a16="http://schemas.microsoft.com/office/drawing/2014/main" id="{890D3542-96D0-4C3A-8FAF-CC4AFB59E3BE}"/>
                </a:ext>
              </a:extLst>
            </p:cNvPr>
            <p:cNvSpPr/>
            <p:nvPr/>
          </p:nvSpPr>
          <p:spPr>
            <a:xfrm>
              <a:off x="10014563" y="4540480"/>
              <a:ext cx="1791855" cy="1237672"/>
            </a:xfrm>
            <a:custGeom>
              <a:avLst/>
              <a:gdLst>
                <a:gd name="connsiteX0" fmla="*/ 0 w 1791855"/>
                <a:gd name="connsiteY0" fmla="*/ 0 h 1237672"/>
                <a:gd name="connsiteX1" fmla="*/ 286327 w 1791855"/>
                <a:gd name="connsiteY1" fmla="*/ 720436 h 1237672"/>
                <a:gd name="connsiteX2" fmla="*/ 711200 w 1791855"/>
                <a:gd name="connsiteY2" fmla="*/ 1099127 h 1237672"/>
                <a:gd name="connsiteX3" fmla="*/ 1791855 w 1791855"/>
                <a:gd name="connsiteY3" fmla="*/ 1237672 h 1237672"/>
              </a:gdLst>
              <a:ahLst/>
              <a:cxnLst>
                <a:cxn ang="0">
                  <a:pos x="connsiteX0" y="connsiteY0"/>
                </a:cxn>
                <a:cxn ang="0">
                  <a:pos x="connsiteX1" y="connsiteY1"/>
                </a:cxn>
                <a:cxn ang="0">
                  <a:pos x="connsiteX2" y="connsiteY2"/>
                </a:cxn>
                <a:cxn ang="0">
                  <a:pos x="connsiteX3" y="connsiteY3"/>
                </a:cxn>
              </a:cxnLst>
              <a:rect l="l" t="t" r="r" b="b"/>
              <a:pathLst>
                <a:path w="1791855" h="1237672">
                  <a:moveTo>
                    <a:pt x="0" y="0"/>
                  </a:moveTo>
                  <a:cubicBezTo>
                    <a:pt x="83897" y="268624"/>
                    <a:pt x="167794" y="537248"/>
                    <a:pt x="286327" y="720436"/>
                  </a:cubicBezTo>
                  <a:cubicBezTo>
                    <a:pt x="404860" y="903624"/>
                    <a:pt x="460279" y="1012921"/>
                    <a:pt x="711200" y="1099127"/>
                  </a:cubicBezTo>
                  <a:cubicBezTo>
                    <a:pt x="962121" y="1185333"/>
                    <a:pt x="1376988" y="1211502"/>
                    <a:pt x="1791855" y="123767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A8D6D4E-BA21-48BC-A3C8-10F828B9ADA0}"/>
                </a:ext>
              </a:extLst>
            </p:cNvPr>
            <p:cNvSpPr/>
            <p:nvPr/>
          </p:nvSpPr>
          <p:spPr>
            <a:xfrm>
              <a:off x="9924563" y="4479245"/>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3C17AD1-FC07-4F72-9CC4-7EC8EA16B519}"/>
                </a:ext>
              </a:extLst>
            </p:cNvPr>
            <p:cNvSpPr/>
            <p:nvPr/>
          </p:nvSpPr>
          <p:spPr>
            <a:xfrm>
              <a:off x="10080747" y="4878982"/>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66F7577-3892-4340-9C25-AFE4C3F4B47E}"/>
                </a:ext>
              </a:extLst>
            </p:cNvPr>
            <p:cNvSpPr/>
            <p:nvPr/>
          </p:nvSpPr>
          <p:spPr>
            <a:xfrm>
              <a:off x="10260746" y="524700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80D5940-CE42-434A-A7E9-4084142FFBFB}"/>
                </a:ext>
              </a:extLst>
            </p:cNvPr>
            <p:cNvSpPr/>
            <p:nvPr/>
          </p:nvSpPr>
          <p:spPr>
            <a:xfrm>
              <a:off x="10624163" y="5549788"/>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4CD8228-3B3D-46FE-AE02-B734AB751A53}"/>
                </a:ext>
              </a:extLst>
            </p:cNvPr>
            <p:cNvSpPr/>
            <p:nvPr/>
          </p:nvSpPr>
          <p:spPr>
            <a:xfrm>
              <a:off x="11125290" y="562587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963DA0C-029F-4EE4-881B-64EDFD143625}"/>
                </a:ext>
              </a:extLst>
            </p:cNvPr>
            <p:cNvSpPr/>
            <p:nvPr/>
          </p:nvSpPr>
          <p:spPr>
            <a:xfrm>
              <a:off x="11643027" y="5682484"/>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3625CF2F-F30F-4E73-9838-66C0D095847A}"/>
              </a:ext>
            </a:extLst>
          </p:cNvPr>
          <p:cNvGrpSpPr/>
          <p:nvPr/>
        </p:nvGrpSpPr>
        <p:grpSpPr>
          <a:xfrm>
            <a:off x="8282871" y="2148353"/>
            <a:ext cx="1898463" cy="1394574"/>
            <a:chOff x="9924563" y="4479245"/>
            <a:chExt cx="1898463" cy="1394574"/>
          </a:xfrm>
        </p:grpSpPr>
        <p:sp>
          <p:nvSpPr>
            <p:cNvPr id="44" name="Freeform: Shape 43">
              <a:extLst>
                <a:ext uri="{FF2B5EF4-FFF2-40B4-BE49-F238E27FC236}">
                  <a16:creationId xmlns:a16="http://schemas.microsoft.com/office/drawing/2014/main" id="{E35021FB-DF41-4B12-B124-D27E925A7AF8}"/>
                </a:ext>
              </a:extLst>
            </p:cNvPr>
            <p:cNvSpPr/>
            <p:nvPr/>
          </p:nvSpPr>
          <p:spPr>
            <a:xfrm>
              <a:off x="10014563" y="4540480"/>
              <a:ext cx="1791855" cy="1237672"/>
            </a:xfrm>
            <a:custGeom>
              <a:avLst/>
              <a:gdLst>
                <a:gd name="connsiteX0" fmla="*/ 0 w 1791855"/>
                <a:gd name="connsiteY0" fmla="*/ 0 h 1237672"/>
                <a:gd name="connsiteX1" fmla="*/ 286327 w 1791855"/>
                <a:gd name="connsiteY1" fmla="*/ 720436 h 1237672"/>
                <a:gd name="connsiteX2" fmla="*/ 711200 w 1791855"/>
                <a:gd name="connsiteY2" fmla="*/ 1099127 h 1237672"/>
                <a:gd name="connsiteX3" fmla="*/ 1791855 w 1791855"/>
                <a:gd name="connsiteY3" fmla="*/ 1237672 h 1237672"/>
              </a:gdLst>
              <a:ahLst/>
              <a:cxnLst>
                <a:cxn ang="0">
                  <a:pos x="connsiteX0" y="connsiteY0"/>
                </a:cxn>
                <a:cxn ang="0">
                  <a:pos x="connsiteX1" y="connsiteY1"/>
                </a:cxn>
                <a:cxn ang="0">
                  <a:pos x="connsiteX2" y="connsiteY2"/>
                </a:cxn>
                <a:cxn ang="0">
                  <a:pos x="connsiteX3" y="connsiteY3"/>
                </a:cxn>
              </a:cxnLst>
              <a:rect l="l" t="t" r="r" b="b"/>
              <a:pathLst>
                <a:path w="1791855" h="1237672">
                  <a:moveTo>
                    <a:pt x="0" y="0"/>
                  </a:moveTo>
                  <a:cubicBezTo>
                    <a:pt x="83897" y="268624"/>
                    <a:pt x="167794" y="537248"/>
                    <a:pt x="286327" y="720436"/>
                  </a:cubicBezTo>
                  <a:cubicBezTo>
                    <a:pt x="404860" y="903624"/>
                    <a:pt x="460279" y="1012921"/>
                    <a:pt x="711200" y="1099127"/>
                  </a:cubicBezTo>
                  <a:cubicBezTo>
                    <a:pt x="962121" y="1185333"/>
                    <a:pt x="1376988" y="1211502"/>
                    <a:pt x="1791855" y="1237672"/>
                  </a:cubicBezTo>
                </a:path>
              </a:pathLst>
            </a:cu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C40284C-44C2-4755-B22F-66758D33C9EC}"/>
                </a:ext>
              </a:extLst>
            </p:cNvPr>
            <p:cNvSpPr/>
            <p:nvPr/>
          </p:nvSpPr>
          <p:spPr>
            <a:xfrm>
              <a:off x="9924563" y="4479245"/>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53E00-2F29-4548-B5BD-E553A8DC9A93}"/>
                </a:ext>
              </a:extLst>
            </p:cNvPr>
            <p:cNvSpPr/>
            <p:nvPr/>
          </p:nvSpPr>
          <p:spPr>
            <a:xfrm>
              <a:off x="10080747" y="4878982"/>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422F2D3-6E12-4629-999C-EBA2CC78C9F1}"/>
                </a:ext>
              </a:extLst>
            </p:cNvPr>
            <p:cNvSpPr/>
            <p:nvPr/>
          </p:nvSpPr>
          <p:spPr>
            <a:xfrm>
              <a:off x="10260746" y="524700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1A9983F-4C2A-476B-ACB3-E4B026CCA8D8}"/>
                </a:ext>
              </a:extLst>
            </p:cNvPr>
            <p:cNvSpPr/>
            <p:nvPr/>
          </p:nvSpPr>
          <p:spPr>
            <a:xfrm>
              <a:off x="10624163" y="5549788"/>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D87B969-0505-4DC7-AC82-C08A184C8051}"/>
                </a:ext>
              </a:extLst>
            </p:cNvPr>
            <p:cNvSpPr/>
            <p:nvPr/>
          </p:nvSpPr>
          <p:spPr>
            <a:xfrm>
              <a:off x="11125290" y="562587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E34F3F2-36A0-4743-AF39-FEA66E2D7B60}"/>
                </a:ext>
              </a:extLst>
            </p:cNvPr>
            <p:cNvSpPr/>
            <p:nvPr/>
          </p:nvSpPr>
          <p:spPr>
            <a:xfrm>
              <a:off x="11643027" y="5682484"/>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65DB1EE2-4256-49DE-B5C4-54C53A1AAC3C}"/>
              </a:ext>
            </a:extLst>
          </p:cNvPr>
          <p:cNvSpPr txBox="1"/>
          <p:nvPr/>
        </p:nvSpPr>
        <p:spPr>
          <a:xfrm>
            <a:off x="8712656" y="4183652"/>
            <a:ext cx="1292282" cy="369332"/>
          </a:xfrm>
          <a:prstGeom prst="rect">
            <a:avLst/>
          </a:prstGeom>
          <a:noFill/>
        </p:spPr>
        <p:txBody>
          <a:bodyPr wrap="square" rtlCol="0">
            <a:spAutoFit/>
          </a:bodyPr>
          <a:lstStyle/>
          <a:p>
            <a:r>
              <a:rPr lang="en-US" dirty="0">
                <a:solidFill>
                  <a:srgbClr val="FF0000"/>
                </a:solidFill>
              </a:rPr>
              <a:t>Rayleigh</a:t>
            </a:r>
          </a:p>
        </p:txBody>
      </p:sp>
      <p:sp>
        <p:nvSpPr>
          <p:cNvPr id="52" name="TextBox 51">
            <a:extLst>
              <a:ext uri="{FF2B5EF4-FFF2-40B4-BE49-F238E27FC236}">
                <a16:creationId xmlns:a16="http://schemas.microsoft.com/office/drawing/2014/main" id="{33E6363D-7A41-4CD3-AE99-D3066E7F51B5}"/>
              </a:ext>
            </a:extLst>
          </p:cNvPr>
          <p:cNvSpPr txBox="1"/>
          <p:nvPr/>
        </p:nvSpPr>
        <p:spPr>
          <a:xfrm>
            <a:off x="8687297" y="2526334"/>
            <a:ext cx="1292282" cy="369332"/>
          </a:xfrm>
          <a:prstGeom prst="rect">
            <a:avLst/>
          </a:prstGeom>
          <a:noFill/>
        </p:spPr>
        <p:txBody>
          <a:bodyPr wrap="square" rtlCol="0">
            <a:spAutoFit/>
          </a:bodyPr>
          <a:lstStyle/>
          <a:p>
            <a:r>
              <a:rPr lang="en-US" dirty="0">
                <a:solidFill>
                  <a:srgbClr val="3333FF"/>
                </a:solidFill>
              </a:rPr>
              <a:t>Love</a:t>
            </a:r>
          </a:p>
        </p:txBody>
      </p:sp>
      <p:sp>
        <p:nvSpPr>
          <p:cNvPr id="53" name="Arrow: Right 52">
            <a:extLst>
              <a:ext uri="{FF2B5EF4-FFF2-40B4-BE49-F238E27FC236}">
                <a16:creationId xmlns:a16="http://schemas.microsoft.com/office/drawing/2014/main" id="{0F937614-3059-4BBF-BE20-20EB622FD909}"/>
              </a:ext>
            </a:extLst>
          </p:cNvPr>
          <p:cNvSpPr/>
          <p:nvPr/>
        </p:nvSpPr>
        <p:spPr>
          <a:xfrm>
            <a:off x="7738254" y="4407808"/>
            <a:ext cx="679617" cy="26502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DFE4FA5D-2DFF-4D77-8AA8-1334F8AF75BF}"/>
              </a:ext>
            </a:extLst>
          </p:cNvPr>
          <p:cNvSpPr/>
          <p:nvPr/>
        </p:nvSpPr>
        <p:spPr>
          <a:xfrm rot="16200000">
            <a:off x="9199953" y="3734403"/>
            <a:ext cx="679617" cy="26502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C5956AB3-62AE-4574-82E5-39F92547C515}"/>
              </a:ext>
            </a:extLst>
          </p:cNvPr>
          <p:cNvSpPr/>
          <p:nvPr/>
        </p:nvSpPr>
        <p:spPr>
          <a:xfrm rot="19928876">
            <a:off x="7596075" y="3132558"/>
            <a:ext cx="993625" cy="300941"/>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Arrow: Right 55">
            <a:extLst>
              <a:ext uri="{FF2B5EF4-FFF2-40B4-BE49-F238E27FC236}">
                <a16:creationId xmlns:a16="http://schemas.microsoft.com/office/drawing/2014/main" id="{4870F282-6F41-4250-9EF1-3E2D0F0282E6}"/>
              </a:ext>
            </a:extLst>
          </p:cNvPr>
          <p:cNvSpPr/>
          <p:nvPr/>
        </p:nvSpPr>
        <p:spPr>
          <a:xfrm>
            <a:off x="7606858" y="2388959"/>
            <a:ext cx="676013" cy="31067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2ADB6B0-E287-4137-B125-D1DD69C8DA24}"/>
              </a:ext>
            </a:extLst>
          </p:cNvPr>
          <p:cNvSpPr txBox="1"/>
          <p:nvPr/>
        </p:nvSpPr>
        <p:spPr>
          <a:xfrm>
            <a:off x="10548390" y="1248302"/>
            <a:ext cx="1791855" cy="646331"/>
          </a:xfrm>
          <a:prstGeom prst="rect">
            <a:avLst/>
          </a:prstGeom>
          <a:noFill/>
        </p:spPr>
        <p:txBody>
          <a:bodyPr wrap="square" rtlCol="0">
            <a:spAutoFit/>
          </a:bodyPr>
          <a:lstStyle/>
          <a:p>
            <a:pPr algn="ctr"/>
            <a:r>
              <a:rPr lang="en-US" dirty="0"/>
              <a:t>S-wave velocity model</a:t>
            </a:r>
          </a:p>
        </p:txBody>
      </p:sp>
      <p:cxnSp>
        <p:nvCxnSpPr>
          <p:cNvPr id="59" name="Straight Arrow Connector 58">
            <a:extLst>
              <a:ext uri="{FF2B5EF4-FFF2-40B4-BE49-F238E27FC236}">
                <a16:creationId xmlns:a16="http://schemas.microsoft.com/office/drawing/2014/main" id="{CBA06779-5000-40C3-B544-D399702817B2}"/>
              </a:ext>
            </a:extLst>
          </p:cNvPr>
          <p:cNvCxnSpPr/>
          <p:nvPr/>
        </p:nvCxnSpPr>
        <p:spPr>
          <a:xfrm>
            <a:off x="10878232" y="2482062"/>
            <a:ext cx="0" cy="269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336F8B1-EB2F-48C0-8425-963BDA46D4A0}"/>
              </a:ext>
            </a:extLst>
          </p:cNvPr>
          <p:cNvCxnSpPr>
            <a:cxnSpLocks/>
          </p:cNvCxnSpPr>
          <p:nvPr/>
        </p:nvCxnSpPr>
        <p:spPr>
          <a:xfrm>
            <a:off x="10896712" y="2482062"/>
            <a:ext cx="12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Freeform: Shape 62">
            <a:extLst>
              <a:ext uri="{FF2B5EF4-FFF2-40B4-BE49-F238E27FC236}">
                <a16:creationId xmlns:a16="http://schemas.microsoft.com/office/drawing/2014/main" id="{F988DBC0-842C-4368-B9B4-C13D805C7B46}"/>
              </a:ext>
            </a:extLst>
          </p:cNvPr>
          <p:cNvSpPr/>
          <p:nvPr/>
        </p:nvSpPr>
        <p:spPr>
          <a:xfrm>
            <a:off x="11083636" y="2493824"/>
            <a:ext cx="711200" cy="2612863"/>
          </a:xfrm>
          <a:custGeom>
            <a:avLst/>
            <a:gdLst>
              <a:gd name="connsiteX0" fmla="*/ 0 w 711200"/>
              <a:gd name="connsiteY0" fmla="*/ 0 h 2512291"/>
              <a:gd name="connsiteX1" fmla="*/ 9237 w 711200"/>
              <a:gd name="connsiteY1" fmla="*/ 692728 h 2512291"/>
              <a:gd name="connsiteX2" fmla="*/ 360219 w 711200"/>
              <a:gd name="connsiteY2" fmla="*/ 692728 h 2512291"/>
              <a:gd name="connsiteX3" fmla="*/ 360219 w 711200"/>
              <a:gd name="connsiteY3" fmla="*/ 1376219 h 2512291"/>
              <a:gd name="connsiteX4" fmla="*/ 711200 w 711200"/>
              <a:gd name="connsiteY4" fmla="*/ 1366982 h 2512291"/>
              <a:gd name="connsiteX5" fmla="*/ 711200 w 711200"/>
              <a:gd name="connsiteY5" fmla="*/ 2512291 h 25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0" h="2512291">
                <a:moveTo>
                  <a:pt x="0" y="0"/>
                </a:moveTo>
                <a:lnTo>
                  <a:pt x="9237" y="692728"/>
                </a:lnTo>
                <a:lnTo>
                  <a:pt x="360219" y="692728"/>
                </a:lnTo>
                <a:lnTo>
                  <a:pt x="360219" y="1376219"/>
                </a:lnTo>
                <a:lnTo>
                  <a:pt x="711200" y="1366982"/>
                </a:lnTo>
                <a:lnTo>
                  <a:pt x="711200" y="2512291"/>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5680DDDE-4AAF-4360-ABDF-0A09ABED940B}"/>
              </a:ext>
            </a:extLst>
          </p:cNvPr>
          <p:cNvSpPr/>
          <p:nvPr/>
        </p:nvSpPr>
        <p:spPr>
          <a:xfrm rot="19606202">
            <a:off x="10143527" y="3946058"/>
            <a:ext cx="679617" cy="28787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4">
            <a:extLst>
              <a:ext uri="{FF2B5EF4-FFF2-40B4-BE49-F238E27FC236}">
                <a16:creationId xmlns:a16="http://schemas.microsoft.com/office/drawing/2014/main" id="{74BC1BA2-6EF4-4ABC-85A8-01A165647511}"/>
              </a:ext>
            </a:extLst>
          </p:cNvPr>
          <p:cNvSpPr/>
          <p:nvPr/>
        </p:nvSpPr>
        <p:spPr>
          <a:xfrm rot="1253646">
            <a:off x="10135140" y="3149299"/>
            <a:ext cx="708596" cy="30503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98A6F53B-7C1F-4741-9EF1-A92E47ED7AFE}"/>
              </a:ext>
            </a:extLst>
          </p:cNvPr>
          <p:cNvSpPr txBox="1"/>
          <p:nvPr/>
        </p:nvSpPr>
        <p:spPr>
          <a:xfrm>
            <a:off x="597791" y="5138669"/>
            <a:ext cx="2645750" cy="646331"/>
          </a:xfrm>
          <a:prstGeom prst="rect">
            <a:avLst/>
          </a:prstGeom>
          <a:noFill/>
        </p:spPr>
        <p:txBody>
          <a:bodyPr wrap="square" rtlCol="0">
            <a:spAutoFit/>
          </a:bodyPr>
          <a:lstStyle/>
          <a:p>
            <a:pPr algn="ctr"/>
            <a:r>
              <a:rPr lang="en-US" dirty="0"/>
              <a:t>3C measurement provides 3C ambient noise data.</a:t>
            </a:r>
          </a:p>
        </p:txBody>
      </p:sp>
      <p:sp>
        <p:nvSpPr>
          <p:cNvPr id="67" name="TextBox 66">
            <a:extLst>
              <a:ext uri="{FF2B5EF4-FFF2-40B4-BE49-F238E27FC236}">
                <a16:creationId xmlns:a16="http://schemas.microsoft.com/office/drawing/2014/main" id="{E779B75B-78A6-4A77-81F0-0BB2DAB238F5}"/>
              </a:ext>
            </a:extLst>
          </p:cNvPr>
          <p:cNvSpPr txBox="1"/>
          <p:nvPr/>
        </p:nvSpPr>
        <p:spPr>
          <a:xfrm>
            <a:off x="3602187" y="5073994"/>
            <a:ext cx="2943905" cy="1477328"/>
          </a:xfrm>
          <a:prstGeom prst="rect">
            <a:avLst/>
          </a:prstGeom>
          <a:noFill/>
        </p:spPr>
        <p:txBody>
          <a:bodyPr wrap="square" rtlCol="0">
            <a:spAutoFit/>
          </a:bodyPr>
          <a:lstStyle/>
          <a:p>
            <a:pPr algn="ctr"/>
            <a:r>
              <a:rPr lang="en-US" dirty="0"/>
              <a:t>Vertical component provides vertical  component SPAC. Horizontal components (X and Y) provide radial and transverse component SPACs.</a:t>
            </a:r>
          </a:p>
        </p:txBody>
      </p:sp>
      <p:sp>
        <p:nvSpPr>
          <p:cNvPr id="68" name="TextBox 67">
            <a:extLst>
              <a:ext uri="{FF2B5EF4-FFF2-40B4-BE49-F238E27FC236}">
                <a16:creationId xmlns:a16="http://schemas.microsoft.com/office/drawing/2014/main" id="{8CF75F5E-B9CF-43CB-8BBF-294B5A6670DA}"/>
              </a:ext>
            </a:extLst>
          </p:cNvPr>
          <p:cNvSpPr txBox="1"/>
          <p:nvPr/>
        </p:nvSpPr>
        <p:spPr>
          <a:xfrm>
            <a:off x="6734572" y="4949431"/>
            <a:ext cx="3276596" cy="1754326"/>
          </a:xfrm>
          <a:prstGeom prst="rect">
            <a:avLst/>
          </a:prstGeom>
          <a:noFill/>
        </p:spPr>
        <p:txBody>
          <a:bodyPr wrap="square" rtlCol="0">
            <a:spAutoFit/>
          </a:bodyPr>
          <a:lstStyle/>
          <a:p>
            <a:pPr algn="ctr"/>
            <a:r>
              <a:rPr lang="en-US" dirty="0"/>
              <a:t>Vertical component SPAC provides a Rayleigh dispersion curve. Horizontal components (radial and transverse) provide a Love dispersion curve using Rayleigh dispersion curve.</a:t>
            </a:r>
          </a:p>
        </p:txBody>
      </p:sp>
      <p:sp>
        <p:nvSpPr>
          <p:cNvPr id="69" name="TextBox 68">
            <a:extLst>
              <a:ext uri="{FF2B5EF4-FFF2-40B4-BE49-F238E27FC236}">
                <a16:creationId xmlns:a16="http://schemas.microsoft.com/office/drawing/2014/main" id="{B958EF50-2F02-4E2B-85E4-AD69CD04E502}"/>
              </a:ext>
            </a:extLst>
          </p:cNvPr>
          <p:cNvSpPr txBox="1"/>
          <p:nvPr/>
        </p:nvSpPr>
        <p:spPr>
          <a:xfrm>
            <a:off x="9694496" y="5217787"/>
            <a:ext cx="2497504" cy="1477328"/>
          </a:xfrm>
          <a:prstGeom prst="rect">
            <a:avLst/>
          </a:prstGeom>
          <a:noFill/>
        </p:spPr>
        <p:txBody>
          <a:bodyPr wrap="square" rtlCol="0">
            <a:spAutoFit/>
          </a:bodyPr>
          <a:lstStyle/>
          <a:p>
            <a:pPr algn="ctr"/>
            <a:r>
              <a:rPr lang="en-US" dirty="0"/>
              <a:t>Joint inversion of Rayleigh and Love dispersion curves provide an S-wave velocity model. </a:t>
            </a:r>
          </a:p>
        </p:txBody>
      </p:sp>
      <p:sp>
        <p:nvSpPr>
          <p:cNvPr id="2" name="Footer Placeholder 1">
            <a:extLst>
              <a:ext uri="{FF2B5EF4-FFF2-40B4-BE49-F238E27FC236}">
                <a16:creationId xmlns:a16="http://schemas.microsoft.com/office/drawing/2014/main" id="{0937FB41-1D47-4A9B-8AC2-0AE05C722E2F}"/>
              </a:ext>
            </a:extLst>
          </p:cNvPr>
          <p:cNvSpPr>
            <a:spLocks noGrp="1"/>
          </p:cNvSpPr>
          <p:nvPr>
            <p:ph type="ftr" sz="quarter" idx="11"/>
          </p:nvPr>
        </p:nvSpPr>
        <p:spPr/>
        <p:txBody>
          <a:bodyPr/>
          <a:lstStyle/>
          <a:p>
            <a:r>
              <a:rPr lang="en-US"/>
              <a:t>3C SPAC processing using SeisImager </a:t>
            </a:r>
          </a:p>
        </p:txBody>
      </p:sp>
    </p:spTree>
    <p:extLst>
      <p:ext uri="{BB962C8B-B14F-4D97-AF65-F5344CB8AC3E}">
        <p14:creationId xmlns:p14="http://schemas.microsoft.com/office/powerpoint/2010/main" val="153051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5AE3BE5-E04E-4044-9435-07CE515D8F7D}"/>
              </a:ext>
            </a:extLst>
          </p:cNvPr>
          <p:cNvPicPr>
            <a:picLocks noChangeAspect="1"/>
          </p:cNvPicPr>
          <p:nvPr/>
        </p:nvPicPr>
        <p:blipFill>
          <a:blip r:embed="rId2"/>
          <a:stretch>
            <a:fillRect/>
          </a:stretch>
        </p:blipFill>
        <p:spPr>
          <a:xfrm>
            <a:off x="5941543" y="2034356"/>
            <a:ext cx="5259267" cy="4095232"/>
          </a:xfrm>
          <a:prstGeom prst="rect">
            <a:avLst/>
          </a:prstGeom>
        </p:spPr>
      </p:pic>
      <p:sp>
        <p:nvSpPr>
          <p:cNvPr id="3" name="Footer Placeholder 2">
            <a:extLst>
              <a:ext uri="{FF2B5EF4-FFF2-40B4-BE49-F238E27FC236}">
                <a16:creationId xmlns:a16="http://schemas.microsoft.com/office/drawing/2014/main" id="{279E7832-89FF-4A35-B925-E7E1C9EC6B01}"/>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B77F84FF-11B0-43A6-A344-4B89011ECE63}"/>
              </a:ext>
            </a:extLst>
          </p:cNvPr>
          <p:cNvSpPr>
            <a:spLocks noGrp="1"/>
          </p:cNvSpPr>
          <p:nvPr>
            <p:ph type="sldNum" sz="quarter" idx="12"/>
          </p:nvPr>
        </p:nvSpPr>
        <p:spPr>
          <a:xfrm>
            <a:off x="9438482" y="6611793"/>
            <a:ext cx="2743200" cy="274205"/>
          </a:xfrm>
        </p:spPr>
        <p:txBody>
          <a:bodyPr/>
          <a:lstStyle/>
          <a:p>
            <a:fld id="{9C51C78E-B1DD-448D-A233-51A09E0999A1}" type="slidenum">
              <a:rPr lang="en-US" smtClean="0"/>
              <a:t>20</a:t>
            </a:fld>
            <a:endParaRPr lang="en-US"/>
          </a:p>
        </p:txBody>
      </p:sp>
      <p:sp>
        <p:nvSpPr>
          <p:cNvPr id="6" name="Title 5">
            <a:extLst>
              <a:ext uri="{FF2B5EF4-FFF2-40B4-BE49-F238E27FC236}">
                <a16:creationId xmlns:a16="http://schemas.microsoft.com/office/drawing/2014/main" id="{833917E3-8813-47E4-8447-9C845D27B908}"/>
              </a:ext>
            </a:extLst>
          </p:cNvPr>
          <p:cNvSpPr>
            <a:spLocks noGrp="1"/>
          </p:cNvSpPr>
          <p:nvPr>
            <p:ph type="title"/>
          </p:nvPr>
        </p:nvSpPr>
        <p:spPr>
          <a:xfrm>
            <a:off x="0" y="0"/>
            <a:ext cx="12192000" cy="997527"/>
          </a:xfrm>
        </p:spPr>
        <p:txBody>
          <a:bodyPr/>
          <a:lstStyle/>
          <a:p>
            <a:r>
              <a:rPr lang="en-US" dirty="0"/>
              <a:t>Show Rayleigh and Love dispersion curves by </a:t>
            </a:r>
            <a:r>
              <a:rPr lang="en-US" dirty="0" err="1"/>
              <a:t>WaveEq</a:t>
            </a:r>
            <a:endParaRPr lang="en-US" dirty="0"/>
          </a:p>
        </p:txBody>
      </p:sp>
      <p:pic>
        <p:nvPicPr>
          <p:cNvPr id="7" name="Picture 6">
            <a:extLst>
              <a:ext uri="{FF2B5EF4-FFF2-40B4-BE49-F238E27FC236}">
                <a16:creationId xmlns:a16="http://schemas.microsoft.com/office/drawing/2014/main" id="{3E8DD8C7-F326-4901-96B2-F86DA255D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sp>
        <p:nvSpPr>
          <p:cNvPr id="8" name="Arrow: Right 7">
            <a:extLst>
              <a:ext uri="{FF2B5EF4-FFF2-40B4-BE49-F238E27FC236}">
                <a16:creationId xmlns:a16="http://schemas.microsoft.com/office/drawing/2014/main" id="{15A00581-B90C-4B0C-B463-31845283D44B}"/>
              </a:ext>
            </a:extLst>
          </p:cNvPr>
          <p:cNvSpPr/>
          <p:nvPr/>
        </p:nvSpPr>
        <p:spPr>
          <a:xfrm>
            <a:off x="1055453" y="6210175"/>
            <a:ext cx="971550" cy="51911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3DD96C4-319A-4E83-96F0-FD6236BA6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803" y="6017416"/>
            <a:ext cx="845127" cy="845127"/>
          </a:xfrm>
          <a:prstGeom prst="rect">
            <a:avLst/>
          </a:prstGeom>
        </p:spPr>
      </p:pic>
      <p:sp>
        <p:nvSpPr>
          <p:cNvPr id="10" name="TextBox 9">
            <a:extLst>
              <a:ext uri="{FF2B5EF4-FFF2-40B4-BE49-F238E27FC236}">
                <a16:creationId xmlns:a16="http://schemas.microsoft.com/office/drawing/2014/main" id="{B9101E4F-AA1F-4FF1-999A-8A51BAF71176}"/>
              </a:ext>
            </a:extLst>
          </p:cNvPr>
          <p:cNvSpPr txBox="1"/>
          <p:nvPr/>
        </p:nvSpPr>
        <p:spPr>
          <a:xfrm>
            <a:off x="223464" y="775727"/>
            <a:ext cx="5681759" cy="646331"/>
          </a:xfrm>
          <a:prstGeom prst="rect">
            <a:avLst/>
          </a:prstGeom>
          <a:noFill/>
        </p:spPr>
        <p:txBody>
          <a:bodyPr wrap="square" rtlCol="0">
            <a:spAutoFit/>
          </a:bodyPr>
          <a:lstStyle/>
          <a:p>
            <a:r>
              <a:rPr lang="en-US" dirty="0"/>
              <a:t>Click           or select “Surface wave analysis”, “Show phase velocity curve (1D)” to show dispersion curves by </a:t>
            </a:r>
            <a:r>
              <a:rPr lang="en-US" dirty="0" err="1"/>
              <a:t>WaveEq</a:t>
            </a:r>
            <a:r>
              <a:rPr lang="en-US" dirty="0"/>
              <a:t>.</a:t>
            </a:r>
          </a:p>
        </p:txBody>
      </p:sp>
      <p:pic>
        <p:nvPicPr>
          <p:cNvPr id="11" name="Picture 10">
            <a:extLst>
              <a:ext uri="{FF2B5EF4-FFF2-40B4-BE49-F238E27FC236}">
                <a16:creationId xmlns:a16="http://schemas.microsoft.com/office/drawing/2014/main" id="{58611E77-CD72-4470-A001-E17EBB0B3B43}"/>
              </a:ext>
            </a:extLst>
          </p:cNvPr>
          <p:cNvPicPr>
            <a:picLocks noChangeAspect="1"/>
          </p:cNvPicPr>
          <p:nvPr/>
        </p:nvPicPr>
        <p:blipFill>
          <a:blip r:embed="rId5"/>
          <a:stretch>
            <a:fillRect/>
          </a:stretch>
        </p:blipFill>
        <p:spPr>
          <a:xfrm>
            <a:off x="871154" y="687445"/>
            <a:ext cx="361444" cy="466865"/>
          </a:xfrm>
          <a:prstGeom prst="rect">
            <a:avLst/>
          </a:prstGeom>
        </p:spPr>
      </p:pic>
      <p:pic>
        <p:nvPicPr>
          <p:cNvPr id="12" name="Picture 11">
            <a:extLst>
              <a:ext uri="{FF2B5EF4-FFF2-40B4-BE49-F238E27FC236}">
                <a16:creationId xmlns:a16="http://schemas.microsoft.com/office/drawing/2014/main" id="{620429C4-2E86-40B6-9A3A-AA9D8EF61A43}"/>
              </a:ext>
            </a:extLst>
          </p:cNvPr>
          <p:cNvPicPr>
            <a:picLocks noChangeAspect="1"/>
          </p:cNvPicPr>
          <p:nvPr/>
        </p:nvPicPr>
        <p:blipFill>
          <a:blip r:embed="rId6"/>
          <a:stretch>
            <a:fillRect/>
          </a:stretch>
        </p:blipFill>
        <p:spPr>
          <a:xfrm>
            <a:off x="415328" y="2025120"/>
            <a:ext cx="5121204" cy="3997614"/>
          </a:xfrm>
          <a:prstGeom prst="rect">
            <a:avLst/>
          </a:prstGeom>
        </p:spPr>
      </p:pic>
      <p:sp>
        <p:nvSpPr>
          <p:cNvPr id="13" name="TextBox 12">
            <a:extLst>
              <a:ext uri="{FF2B5EF4-FFF2-40B4-BE49-F238E27FC236}">
                <a16:creationId xmlns:a16="http://schemas.microsoft.com/office/drawing/2014/main" id="{C8B0699F-01A5-4359-AFE0-162242C6EE90}"/>
              </a:ext>
            </a:extLst>
          </p:cNvPr>
          <p:cNvSpPr txBox="1"/>
          <p:nvPr/>
        </p:nvSpPr>
        <p:spPr>
          <a:xfrm>
            <a:off x="223464" y="1733733"/>
            <a:ext cx="5872536" cy="646331"/>
          </a:xfrm>
          <a:prstGeom prst="rect">
            <a:avLst/>
          </a:prstGeom>
          <a:noFill/>
        </p:spPr>
        <p:txBody>
          <a:bodyPr wrap="square" rtlCol="0">
            <a:spAutoFit/>
          </a:bodyPr>
          <a:lstStyle/>
          <a:p>
            <a:r>
              <a:rPr lang="en-US" dirty="0" err="1"/>
              <a:t>WaveEq</a:t>
            </a:r>
            <a:r>
              <a:rPr lang="en-US" dirty="0"/>
              <a:t> launched and Rayleigh wave dispersion curve appears at first.</a:t>
            </a:r>
          </a:p>
        </p:txBody>
      </p:sp>
      <p:sp>
        <p:nvSpPr>
          <p:cNvPr id="14" name="Arrow: Down 13">
            <a:extLst>
              <a:ext uri="{FF2B5EF4-FFF2-40B4-BE49-F238E27FC236}">
                <a16:creationId xmlns:a16="http://schemas.microsoft.com/office/drawing/2014/main" id="{1BD51AA6-90E5-45EB-AF7D-22F3E476E0C5}"/>
              </a:ext>
            </a:extLst>
          </p:cNvPr>
          <p:cNvSpPr/>
          <p:nvPr/>
        </p:nvSpPr>
        <p:spPr>
          <a:xfrm>
            <a:off x="2553366" y="1382644"/>
            <a:ext cx="387928" cy="45503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EF0D11EC-B446-4F25-B117-76C543F0757F}"/>
              </a:ext>
            </a:extLst>
          </p:cNvPr>
          <p:cNvPicPr>
            <a:picLocks noChangeAspect="1"/>
          </p:cNvPicPr>
          <p:nvPr/>
        </p:nvPicPr>
        <p:blipFill>
          <a:blip r:embed="rId7"/>
          <a:stretch>
            <a:fillRect/>
          </a:stretch>
        </p:blipFill>
        <p:spPr>
          <a:xfrm>
            <a:off x="6563027" y="1708336"/>
            <a:ext cx="410427" cy="498376"/>
          </a:xfrm>
          <a:prstGeom prst="rect">
            <a:avLst/>
          </a:prstGeom>
        </p:spPr>
      </p:pic>
      <p:sp>
        <p:nvSpPr>
          <p:cNvPr id="16" name="TextBox 15">
            <a:extLst>
              <a:ext uri="{FF2B5EF4-FFF2-40B4-BE49-F238E27FC236}">
                <a16:creationId xmlns:a16="http://schemas.microsoft.com/office/drawing/2014/main" id="{419093F7-61E2-4053-829D-88C2A74AF66F}"/>
              </a:ext>
            </a:extLst>
          </p:cNvPr>
          <p:cNvSpPr txBox="1"/>
          <p:nvPr/>
        </p:nvSpPr>
        <p:spPr>
          <a:xfrm>
            <a:off x="5941542" y="1784274"/>
            <a:ext cx="5681759" cy="369332"/>
          </a:xfrm>
          <a:prstGeom prst="rect">
            <a:avLst/>
          </a:prstGeom>
          <a:noFill/>
        </p:spPr>
        <p:txBody>
          <a:bodyPr wrap="square" rtlCol="0">
            <a:spAutoFit/>
          </a:bodyPr>
          <a:lstStyle/>
          <a:p>
            <a:r>
              <a:rPr lang="en-US" dirty="0"/>
              <a:t>Click           to show Love wave dispersion curve.  </a:t>
            </a:r>
          </a:p>
        </p:txBody>
      </p:sp>
      <p:grpSp>
        <p:nvGrpSpPr>
          <p:cNvPr id="21" name="Group 20">
            <a:extLst>
              <a:ext uri="{FF2B5EF4-FFF2-40B4-BE49-F238E27FC236}">
                <a16:creationId xmlns:a16="http://schemas.microsoft.com/office/drawing/2014/main" id="{D784AB07-4A00-43FD-BF35-B47B92867C2D}"/>
              </a:ext>
            </a:extLst>
          </p:cNvPr>
          <p:cNvGrpSpPr/>
          <p:nvPr/>
        </p:nvGrpSpPr>
        <p:grpSpPr>
          <a:xfrm>
            <a:off x="9398000" y="6337588"/>
            <a:ext cx="1006764" cy="274205"/>
            <a:chOff x="8839199" y="6219411"/>
            <a:chExt cx="1006764" cy="274205"/>
          </a:xfrm>
        </p:grpSpPr>
        <p:sp>
          <p:nvSpPr>
            <p:cNvPr id="20" name="Oval 19">
              <a:extLst>
                <a:ext uri="{FF2B5EF4-FFF2-40B4-BE49-F238E27FC236}">
                  <a16:creationId xmlns:a16="http://schemas.microsoft.com/office/drawing/2014/main" id="{82C72B0D-2225-4982-B971-EE0CFF96E518}"/>
                </a:ext>
              </a:extLst>
            </p:cNvPr>
            <p:cNvSpPr/>
            <p:nvPr/>
          </p:nvSpPr>
          <p:spPr>
            <a:xfrm>
              <a:off x="9190182" y="6219411"/>
              <a:ext cx="258618" cy="2742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E10E346-836E-4528-8FE1-3EBB85BF7852}"/>
                </a:ext>
              </a:extLst>
            </p:cNvPr>
            <p:cNvCxnSpPr/>
            <p:nvPr/>
          </p:nvCxnSpPr>
          <p:spPr>
            <a:xfrm>
              <a:off x="8839199" y="6376429"/>
              <a:ext cx="1006764" cy="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C944D4A-E63C-49AE-92E4-61E2D6FF2703}"/>
              </a:ext>
            </a:extLst>
          </p:cNvPr>
          <p:cNvGrpSpPr/>
          <p:nvPr/>
        </p:nvGrpSpPr>
        <p:grpSpPr>
          <a:xfrm>
            <a:off x="9398000" y="5964487"/>
            <a:ext cx="1006764" cy="274205"/>
            <a:chOff x="8839199" y="6219411"/>
            <a:chExt cx="1006764" cy="274205"/>
          </a:xfrm>
        </p:grpSpPr>
        <p:sp>
          <p:nvSpPr>
            <p:cNvPr id="24" name="Oval 23">
              <a:extLst>
                <a:ext uri="{FF2B5EF4-FFF2-40B4-BE49-F238E27FC236}">
                  <a16:creationId xmlns:a16="http://schemas.microsoft.com/office/drawing/2014/main" id="{C6023977-3004-4AB2-86E2-01A118FD9325}"/>
                </a:ext>
              </a:extLst>
            </p:cNvPr>
            <p:cNvSpPr/>
            <p:nvPr/>
          </p:nvSpPr>
          <p:spPr>
            <a:xfrm>
              <a:off x="9190182" y="6219411"/>
              <a:ext cx="258618" cy="2742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482EB79-3CD0-4709-8C89-90BC599A2DA5}"/>
                </a:ext>
              </a:extLst>
            </p:cNvPr>
            <p:cNvCxnSpPr/>
            <p:nvPr/>
          </p:nvCxnSpPr>
          <p:spPr>
            <a:xfrm>
              <a:off x="8839199" y="6376429"/>
              <a:ext cx="10067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D04096E-18BF-4CD5-946B-B0CF5F1F41A6}"/>
              </a:ext>
            </a:extLst>
          </p:cNvPr>
          <p:cNvSpPr txBox="1"/>
          <p:nvPr/>
        </p:nvSpPr>
        <p:spPr>
          <a:xfrm>
            <a:off x="10465793" y="5933933"/>
            <a:ext cx="1140028" cy="369332"/>
          </a:xfrm>
          <a:prstGeom prst="rect">
            <a:avLst/>
          </a:prstGeom>
          <a:noFill/>
        </p:spPr>
        <p:txBody>
          <a:bodyPr wrap="square" rtlCol="0">
            <a:spAutoFit/>
          </a:bodyPr>
          <a:lstStyle/>
          <a:p>
            <a:r>
              <a:rPr lang="en-US" dirty="0"/>
              <a:t>Rayleigh</a:t>
            </a:r>
          </a:p>
        </p:txBody>
      </p:sp>
      <p:sp>
        <p:nvSpPr>
          <p:cNvPr id="26" name="TextBox 25">
            <a:extLst>
              <a:ext uri="{FF2B5EF4-FFF2-40B4-BE49-F238E27FC236}">
                <a16:creationId xmlns:a16="http://schemas.microsoft.com/office/drawing/2014/main" id="{662A6501-80D2-46EE-B177-2558384FD04E}"/>
              </a:ext>
            </a:extLst>
          </p:cNvPr>
          <p:cNvSpPr txBox="1"/>
          <p:nvPr/>
        </p:nvSpPr>
        <p:spPr>
          <a:xfrm>
            <a:off x="10465793" y="6309940"/>
            <a:ext cx="1140028" cy="369332"/>
          </a:xfrm>
          <a:prstGeom prst="rect">
            <a:avLst/>
          </a:prstGeom>
          <a:noFill/>
        </p:spPr>
        <p:txBody>
          <a:bodyPr wrap="square" rtlCol="0">
            <a:spAutoFit/>
          </a:bodyPr>
          <a:lstStyle/>
          <a:p>
            <a:r>
              <a:rPr lang="en-US" dirty="0"/>
              <a:t>Love</a:t>
            </a:r>
          </a:p>
        </p:txBody>
      </p:sp>
    </p:spTree>
    <p:extLst>
      <p:ext uri="{BB962C8B-B14F-4D97-AF65-F5344CB8AC3E}">
        <p14:creationId xmlns:p14="http://schemas.microsoft.com/office/powerpoint/2010/main" val="313691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C658-E41D-4CA7-9485-E590D9D72B3B}"/>
              </a:ext>
            </a:extLst>
          </p:cNvPr>
          <p:cNvSpPr>
            <a:spLocks noGrp="1"/>
          </p:cNvSpPr>
          <p:nvPr>
            <p:ph type="title"/>
          </p:nvPr>
        </p:nvSpPr>
        <p:spPr>
          <a:xfrm>
            <a:off x="230909" y="36944"/>
            <a:ext cx="11517745" cy="1325563"/>
          </a:xfrm>
        </p:spPr>
        <p:txBody>
          <a:bodyPr/>
          <a:lstStyle/>
          <a:p>
            <a:r>
              <a:rPr lang="en-US" dirty="0"/>
              <a:t>Edit dispersion curve and prepare an initial model</a:t>
            </a:r>
          </a:p>
        </p:txBody>
      </p:sp>
      <p:sp>
        <p:nvSpPr>
          <p:cNvPr id="3" name="Footer Placeholder 2">
            <a:extLst>
              <a:ext uri="{FF2B5EF4-FFF2-40B4-BE49-F238E27FC236}">
                <a16:creationId xmlns:a16="http://schemas.microsoft.com/office/drawing/2014/main" id="{7A13C59A-3EE5-470D-8F9A-C21FD74B02F9}"/>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59AFE8F8-A26B-41F2-AA2D-C37610F06103}"/>
              </a:ext>
            </a:extLst>
          </p:cNvPr>
          <p:cNvSpPr>
            <a:spLocks noGrp="1"/>
          </p:cNvSpPr>
          <p:nvPr>
            <p:ph type="sldNum" sz="quarter" idx="12"/>
          </p:nvPr>
        </p:nvSpPr>
        <p:spPr/>
        <p:txBody>
          <a:bodyPr/>
          <a:lstStyle/>
          <a:p>
            <a:fld id="{9C51C78E-B1DD-448D-A233-51A09E0999A1}" type="slidenum">
              <a:rPr lang="en-US" smtClean="0"/>
              <a:t>21</a:t>
            </a:fld>
            <a:endParaRPr lang="en-US"/>
          </a:p>
        </p:txBody>
      </p:sp>
      <p:pic>
        <p:nvPicPr>
          <p:cNvPr id="5" name="Picture 4">
            <a:extLst>
              <a:ext uri="{FF2B5EF4-FFF2-40B4-BE49-F238E27FC236}">
                <a16:creationId xmlns:a16="http://schemas.microsoft.com/office/drawing/2014/main" id="{E0BA845E-0CF5-4755-AD3D-55F959882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
        <p:nvSpPr>
          <p:cNvPr id="7" name="TextBox 6">
            <a:extLst>
              <a:ext uri="{FF2B5EF4-FFF2-40B4-BE49-F238E27FC236}">
                <a16:creationId xmlns:a16="http://schemas.microsoft.com/office/drawing/2014/main" id="{597F7E4A-1F3F-4F72-975C-D103ABCAC79C}"/>
              </a:ext>
            </a:extLst>
          </p:cNvPr>
          <p:cNvSpPr txBox="1"/>
          <p:nvPr/>
        </p:nvSpPr>
        <p:spPr>
          <a:xfrm>
            <a:off x="198582" y="1177841"/>
            <a:ext cx="5874327" cy="369332"/>
          </a:xfrm>
          <a:prstGeom prst="rect">
            <a:avLst/>
          </a:prstGeom>
          <a:noFill/>
        </p:spPr>
        <p:txBody>
          <a:bodyPr wrap="square" rtlCol="0">
            <a:spAutoFit/>
          </a:bodyPr>
          <a:lstStyle/>
          <a:p>
            <a:r>
              <a:rPr lang="en-US" dirty="0"/>
              <a:t>Edit dispersion curves and prepare an initial model as usual.</a:t>
            </a:r>
          </a:p>
        </p:txBody>
      </p:sp>
      <p:pic>
        <p:nvPicPr>
          <p:cNvPr id="9" name="Picture 8">
            <a:extLst>
              <a:ext uri="{FF2B5EF4-FFF2-40B4-BE49-F238E27FC236}">
                <a16:creationId xmlns:a16="http://schemas.microsoft.com/office/drawing/2014/main" id="{B9C46EFF-96FD-4B3B-88A2-B634F007DF9B}"/>
              </a:ext>
            </a:extLst>
          </p:cNvPr>
          <p:cNvPicPr>
            <a:picLocks noChangeAspect="1"/>
          </p:cNvPicPr>
          <p:nvPr/>
        </p:nvPicPr>
        <p:blipFill>
          <a:blip r:embed="rId3"/>
          <a:stretch>
            <a:fillRect/>
          </a:stretch>
        </p:blipFill>
        <p:spPr>
          <a:xfrm>
            <a:off x="928717" y="1578672"/>
            <a:ext cx="5388959" cy="4975355"/>
          </a:xfrm>
          <a:prstGeom prst="rect">
            <a:avLst/>
          </a:prstGeom>
        </p:spPr>
      </p:pic>
      <p:pic>
        <p:nvPicPr>
          <p:cNvPr id="10" name="Picture 9">
            <a:extLst>
              <a:ext uri="{FF2B5EF4-FFF2-40B4-BE49-F238E27FC236}">
                <a16:creationId xmlns:a16="http://schemas.microsoft.com/office/drawing/2014/main" id="{B68009C9-36D4-430F-AD03-C81D2B669DD8}"/>
              </a:ext>
            </a:extLst>
          </p:cNvPr>
          <p:cNvPicPr>
            <a:picLocks noChangeAspect="1"/>
          </p:cNvPicPr>
          <p:nvPr/>
        </p:nvPicPr>
        <p:blipFill>
          <a:blip r:embed="rId4"/>
          <a:stretch>
            <a:fillRect/>
          </a:stretch>
        </p:blipFill>
        <p:spPr>
          <a:xfrm>
            <a:off x="6359695" y="1734246"/>
            <a:ext cx="5388959" cy="3970512"/>
          </a:xfrm>
          <a:prstGeom prst="rect">
            <a:avLst/>
          </a:prstGeom>
        </p:spPr>
      </p:pic>
      <p:sp>
        <p:nvSpPr>
          <p:cNvPr id="11" name="TextBox 10">
            <a:extLst>
              <a:ext uri="{FF2B5EF4-FFF2-40B4-BE49-F238E27FC236}">
                <a16:creationId xmlns:a16="http://schemas.microsoft.com/office/drawing/2014/main" id="{BB9B3DA2-B7CE-43AC-A8EF-4FF5AEB2C7A4}"/>
              </a:ext>
            </a:extLst>
          </p:cNvPr>
          <p:cNvSpPr txBox="1"/>
          <p:nvPr/>
        </p:nvSpPr>
        <p:spPr>
          <a:xfrm>
            <a:off x="7606144" y="1104896"/>
            <a:ext cx="4142510" cy="646331"/>
          </a:xfrm>
          <a:prstGeom prst="rect">
            <a:avLst/>
          </a:prstGeom>
          <a:noFill/>
        </p:spPr>
        <p:txBody>
          <a:bodyPr wrap="square" rtlCol="0">
            <a:spAutoFit/>
          </a:bodyPr>
          <a:lstStyle/>
          <a:p>
            <a:r>
              <a:rPr lang="en-US" dirty="0"/>
              <a:t>Comparison of observed and theoretical dispersion curves (fundamental mode).</a:t>
            </a:r>
          </a:p>
        </p:txBody>
      </p:sp>
      <p:grpSp>
        <p:nvGrpSpPr>
          <p:cNvPr id="12" name="Group 11">
            <a:extLst>
              <a:ext uri="{FF2B5EF4-FFF2-40B4-BE49-F238E27FC236}">
                <a16:creationId xmlns:a16="http://schemas.microsoft.com/office/drawing/2014/main" id="{9A63D271-A525-4F8B-9F3B-12206ACD919F}"/>
              </a:ext>
            </a:extLst>
          </p:cNvPr>
          <p:cNvGrpSpPr/>
          <p:nvPr/>
        </p:nvGrpSpPr>
        <p:grpSpPr>
          <a:xfrm>
            <a:off x="8040254" y="6460545"/>
            <a:ext cx="1006764" cy="274205"/>
            <a:chOff x="8839199" y="6219411"/>
            <a:chExt cx="1006764" cy="274205"/>
          </a:xfrm>
        </p:grpSpPr>
        <p:sp>
          <p:nvSpPr>
            <p:cNvPr id="14" name="Oval 13">
              <a:extLst>
                <a:ext uri="{FF2B5EF4-FFF2-40B4-BE49-F238E27FC236}">
                  <a16:creationId xmlns:a16="http://schemas.microsoft.com/office/drawing/2014/main" id="{4296594E-1B6D-4B81-996B-8842A72D45C4}"/>
                </a:ext>
              </a:extLst>
            </p:cNvPr>
            <p:cNvSpPr/>
            <p:nvPr/>
          </p:nvSpPr>
          <p:spPr>
            <a:xfrm>
              <a:off x="9190182" y="6219411"/>
              <a:ext cx="258618" cy="2742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11F954F-35E6-42E6-B9C0-20FA6E3486B1}"/>
                </a:ext>
              </a:extLst>
            </p:cNvPr>
            <p:cNvCxnSpPr/>
            <p:nvPr/>
          </p:nvCxnSpPr>
          <p:spPr>
            <a:xfrm>
              <a:off x="8839199" y="6376429"/>
              <a:ext cx="1006764" cy="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3563148-478E-41CC-A9C0-2FB7E3906871}"/>
              </a:ext>
            </a:extLst>
          </p:cNvPr>
          <p:cNvGrpSpPr/>
          <p:nvPr/>
        </p:nvGrpSpPr>
        <p:grpSpPr>
          <a:xfrm>
            <a:off x="8040254" y="6087444"/>
            <a:ext cx="1006764" cy="274205"/>
            <a:chOff x="8839199" y="6219411"/>
            <a:chExt cx="1006764" cy="274205"/>
          </a:xfrm>
        </p:grpSpPr>
        <p:sp>
          <p:nvSpPr>
            <p:cNvPr id="17" name="Oval 16">
              <a:extLst>
                <a:ext uri="{FF2B5EF4-FFF2-40B4-BE49-F238E27FC236}">
                  <a16:creationId xmlns:a16="http://schemas.microsoft.com/office/drawing/2014/main" id="{A32CB454-86FD-4217-ABD3-AC20C7D228D5}"/>
                </a:ext>
              </a:extLst>
            </p:cNvPr>
            <p:cNvSpPr/>
            <p:nvPr/>
          </p:nvSpPr>
          <p:spPr>
            <a:xfrm>
              <a:off x="9190182" y="6219411"/>
              <a:ext cx="258618" cy="2742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510C698-8F62-4F90-8AB1-5F397CD95BAD}"/>
                </a:ext>
              </a:extLst>
            </p:cNvPr>
            <p:cNvCxnSpPr/>
            <p:nvPr/>
          </p:nvCxnSpPr>
          <p:spPr>
            <a:xfrm>
              <a:off x="8839199" y="6376429"/>
              <a:ext cx="10067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845C25EC-4F09-4144-AE48-C037A62DEAA5}"/>
              </a:ext>
            </a:extLst>
          </p:cNvPr>
          <p:cNvSpPr txBox="1"/>
          <p:nvPr/>
        </p:nvSpPr>
        <p:spPr>
          <a:xfrm>
            <a:off x="10365507" y="6059796"/>
            <a:ext cx="1140028" cy="369332"/>
          </a:xfrm>
          <a:prstGeom prst="rect">
            <a:avLst/>
          </a:prstGeom>
          <a:noFill/>
        </p:spPr>
        <p:txBody>
          <a:bodyPr wrap="square" rtlCol="0">
            <a:spAutoFit/>
          </a:bodyPr>
          <a:lstStyle/>
          <a:p>
            <a:r>
              <a:rPr lang="en-US" dirty="0"/>
              <a:t>Rayleigh</a:t>
            </a:r>
          </a:p>
        </p:txBody>
      </p:sp>
      <p:sp>
        <p:nvSpPr>
          <p:cNvPr id="19" name="TextBox 18">
            <a:extLst>
              <a:ext uri="{FF2B5EF4-FFF2-40B4-BE49-F238E27FC236}">
                <a16:creationId xmlns:a16="http://schemas.microsoft.com/office/drawing/2014/main" id="{045FF3C5-7CD1-4DD7-AF89-19696F60B05B}"/>
              </a:ext>
            </a:extLst>
          </p:cNvPr>
          <p:cNvSpPr txBox="1"/>
          <p:nvPr/>
        </p:nvSpPr>
        <p:spPr>
          <a:xfrm>
            <a:off x="10365507" y="6435803"/>
            <a:ext cx="1140028" cy="369332"/>
          </a:xfrm>
          <a:prstGeom prst="rect">
            <a:avLst/>
          </a:prstGeom>
          <a:noFill/>
        </p:spPr>
        <p:txBody>
          <a:bodyPr wrap="square" rtlCol="0">
            <a:spAutoFit/>
          </a:bodyPr>
          <a:lstStyle/>
          <a:p>
            <a:r>
              <a:rPr lang="en-US" dirty="0"/>
              <a:t>Love</a:t>
            </a:r>
          </a:p>
        </p:txBody>
      </p:sp>
      <p:cxnSp>
        <p:nvCxnSpPr>
          <p:cNvPr id="21" name="Straight Connector 20">
            <a:extLst>
              <a:ext uri="{FF2B5EF4-FFF2-40B4-BE49-F238E27FC236}">
                <a16:creationId xmlns:a16="http://schemas.microsoft.com/office/drawing/2014/main" id="{F9778FE9-588C-4A2C-8C8C-1AA9D0FBED55}"/>
              </a:ext>
            </a:extLst>
          </p:cNvPr>
          <p:cNvCxnSpPr>
            <a:cxnSpLocks/>
          </p:cNvCxnSpPr>
          <p:nvPr/>
        </p:nvCxnSpPr>
        <p:spPr>
          <a:xfrm>
            <a:off x="9264073" y="6617563"/>
            <a:ext cx="939799"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2B78A1-7739-4DD4-B18A-856DB7A814D6}"/>
              </a:ext>
            </a:extLst>
          </p:cNvPr>
          <p:cNvCxnSpPr>
            <a:cxnSpLocks/>
          </p:cNvCxnSpPr>
          <p:nvPr/>
        </p:nvCxnSpPr>
        <p:spPr>
          <a:xfrm>
            <a:off x="9264073" y="6225698"/>
            <a:ext cx="9397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0ED5A40-4476-4328-8B91-E0786DCDFABE}"/>
              </a:ext>
            </a:extLst>
          </p:cNvPr>
          <p:cNvSpPr txBox="1"/>
          <p:nvPr/>
        </p:nvSpPr>
        <p:spPr>
          <a:xfrm>
            <a:off x="7906326" y="5727568"/>
            <a:ext cx="1274619" cy="369332"/>
          </a:xfrm>
          <a:prstGeom prst="rect">
            <a:avLst/>
          </a:prstGeom>
          <a:noFill/>
        </p:spPr>
        <p:txBody>
          <a:bodyPr wrap="square" rtlCol="0">
            <a:spAutoFit/>
          </a:bodyPr>
          <a:lstStyle/>
          <a:p>
            <a:pPr algn="ctr"/>
            <a:r>
              <a:rPr lang="en-US" dirty="0"/>
              <a:t>Observed</a:t>
            </a:r>
          </a:p>
        </p:txBody>
      </p:sp>
      <p:sp>
        <p:nvSpPr>
          <p:cNvPr id="25" name="TextBox 24">
            <a:extLst>
              <a:ext uri="{FF2B5EF4-FFF2-40B4-BE49-F238E27FC236}">
                <a16:creationId xmlns:a16="http://schemas.microsoft.com/office/drawing/2014/main" id="{4A4F510C-B4E1-4D51-9CE0-DBFB54CDBC09}"/>
              </a:ext>
            </a:extLst>
          </p:cNvPr>
          <p:cNvSpPr txBox="1"/>
          <p:nvPr/>
        </p:nvSpPr>
        <p:spPr>
          <a:xfrm>
            <a:off x="9164783" y="5732841"/>
            <a:ext cx="1274619" cy="369332"/>
          </a:xfrm>
          <a:prstGeom prst="rect">
            <a:avLst/>
          </a:prstGeom>
          <a:noFill/>
        </p:spPr>
        <p:txBody>
          <a:bodyPr wrap="square" rtlCol="0">
            <a:spAutoFit/>
          </a:bodyPr>
          <a:lstStyle/>
          <a:p>
            <a:pPr algn="ctr"/>
            <a:r>
              <a:rPr lang="en-US" dirty="0"/>
              <a:t>Theoretical</a:t>
            </a:r>
          </a:p>
        </p:txBody>
      </p:sp>
    </p:spTree>
    <p:extLst>
      <p:ext uri="{BB962C8B-B14F-4D97-AF65-F5344CB8AC3E}">
        <p14:creationId xmlns:p14="http://schemas.microsoft.com/office/powerpoint/2010/main" val="11980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ECF7-4B23-49E9-AD1F-DCB59DB3DE10}"/>
              </a:ext>
            </a:extLst>
          </p:cNvPr>
          <p:cNvSpPr>
            <a:spLocks noGrp="1"/>
          </p:cNvSpPr>
          <p:nvPr>
            <p:ph type="title"/>
          </p:nvPr>
        </p:nvSpPr>
        <p:spPr>
          <a:xfrm>
            <a:off x="369456" y="182706"/>
            <a:ext cx="11822544" cy="1325563"/>
          </a:xfrm>
        </p:spPr>
        <p:txBody>
          <a:bodyPr>
            <a:normAutofit/>
          </a:bodyPr>
          <a:lstStyle/>
          <a:p>
            <a:r>
              <a:rPr lang="en-US" dirty="0"/>
              <a:t>Comparison of observed and theoretical dispersion curves (Higher modes)</a:t>
            </a:r>
          </a:p>
        </p:txBody>
      </p:sp>
      <p:sp>
        <p:nvSpPr>
          <p:cNvPr id="3" name="Footer Placeholder 2">
            <a:extLst>
              <a:ext uri="{FF2B5EF4-FFF2-40B4-BE49-F238E27FC236}">
                <a16:creationId xmlns:a16="http://schemas.microsoft.com/office/drawing/2014/main" id="{9513642D-0F10-4373-B507-1F418173E67A}"/>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9812B411-2164-4529-BBAF-021C1DCA2153}"/>
              </a:ext>
            </a:extLst>
          </p:cNvPr>
          <p:cNvSpPr>
            <a:spLocks noGrp="1"/>
          </p:cNvSpPr>
          <p:nvPr>
            <p:ph type="sldNum" sz="quarter" idx="12"/>
          </p:nvPr>
        </p:nvSpPr>
        <p:spPr>
          <a:xfrm>
            <a:off x="9421085" y="6583795"/>
            <a:ext cx="2743200" cy="274205"/>
          </a:xfrm>
        </p:spPr>
        <p:txBody>
          <a:bodyPr/>
          <a:lstStyle/>
          <a:p>
            <a:fld id="{9C51C78E-B1DD-448D-A233-51A09E0999A1}" type="slidenum">
              <a:rPr lang="en-US" smtClean="0"/>
              <a:t>22</a:t>
            </a:fld>
            <a:endParaRPr lang="en-US"/>
          </a:p>
        </p:txBody>
      </p:sp>
      <p:pic>
        <p:nvPicPr>
          <p:cNvPr id="5" name="Picture 4">
            <a:extLst>
              <a:ext uri="{FF2B5EF4-FFF2-40B4-BE49-F238E27FC236}">
                <a16:creationId xmlns:a16="http://schemas.microsoft.com/office/drawing/2014/main" id="{BE923607-652E-45AC-ABF3-E9353FF8108D}"/>
              </a:ext>
            </a:extLst>
          </p:cNvPr>
          <p:cNvPicPr>
            <a:picLocks noChangeAspect="1"/>
          </p:cNvPicPr>
          <p:nvPr/>
        </p:nvPicPr>
        <p:blipFill>
          <a:blip r:embed="rId2"/>
          <a:stretch>
            <a:fillRect/>
          </a:stretch>
        </p:blipFill>
        <p:spPr>
          <a:xfrm>
            <a:off x="9227" y="1603696"/>
            <a:ext cx="6276369" cy="4732449"/>
          </a:xfrm>
          <a:prstGeom prst="rect">
            <a:avLst/>
          </a:prstGeom>
        </p:spPr>
      </p:pic>
      <p:grpSp>
        <p:nvGrpSpPr>
          <p:cNvPr id="28" name="Group 27">
            <a:extLst>
              <a:ext uri="{FF2B5EF4-FFF2-40B4-BE49-F238E27FC236}">
                <a16:creationId xmlns:a16="http://schemas.microsoft.com/office/drawing/2014/main" id="{A3ABA719-C598-4F4F-A9D1-57C0F76C1A85}"/>
              </a:ext>
            </a:extLst>
          </p:cNvPr>
          <p:cNvGrpSpPr/>
          <p:nvPr/>
        </p:nvGrpSpPr>
        <p:grpSpPr>
          <a:xfrm>
            <a:off x="6224979" y="1121669"/>
            <a:ext cx="5990106" cy="4701514"/>
            <a:chOff x="6224979" y="1121669"/>
            <a:chExt cx="5990106" cy="4701514"/>
          </a:xfrm>
        </p:grpSpPr>
        <p:grpSp>
          <p:nvGrpSpPr>
            <p:cNvPr id="6" name="Group 5">
              <a:extLst>
                <a:ext uri="{FF2B5EF4-FFF2-40B4-BE49-F238E27FC236}">
                  <a16:creationId xmlns:a16="http://schemas.microsoft.com/office/drawing/2014/main" id="{9C6B2225-9ECE-4168-951A-A4D67871FCD6}"/>
                </a:ext>
              </a:extLst>
            </p:cNvPr>
            <p:cNvGrpSpPr/>
            <p:nvPr/>
          </p:nvGrpSpPr>
          <p:grpSpPr>
            <a:xfrm>
              <a:off x="9915236" y="2065791"/>
              <a:ext cx="1006764" cy="274205"/>
              <a:chOff x="8839199" y="6219411"/>
              <a:chExt cx="1006764" cy="274205"/>
            </a:xfrm>
          </p:grpSpPr>
          <p:sp>
            <p:nvSpPr>
              <p:cNvPr id="7" name="Oval 6">
                <a:extLst>
                  <a:ext uri="{FF2B5EF4-FFF2-40B4-BE49-F238E27FC236}">
                    <a16:creationId xmlns:a16="http://schemas.microsoft.com/office/drawing/2014/main" id="{3102E6DB-A4E2-4FA5-A782-BE8DFF4CB118}"/>
                  </a:ext>
                </a:extLst>
              </p:cNvPr>
              <p:cNvSpPr/>
              <p:nvPr/>
            </p:nvSpPr>
            <p:spPr>
              <a:xfrm>
                <a:off x="9190182" y="6219411"/>
                <a:ext cx="258618" cy="2742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918A5BD-0BDB-464E-8747-6D8BD6937A5A}"/>
                  </a:ext>
                </a:extLst>
              </p:cNvPr>
              <p:cNvCxnSpPr/>
              <p:nvPr/>
            </p:nvCxnSpPr>
            <p:spPr>
              <a:xfrm>
                <a:off x="8839199" y="6376429"/>
                <a:ext cx="1006764" cy="0"/>
              </a:xfrm>
              <a:prstGeom prst="line">
                <a:avLst/>
              </a:prstGeom>
              <a:ln w="57150">
                <a:solidFill>
                  <a:srgbClr val="3333FF"/>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4427FF3-8D29-462F-8FB7-CDC09C8EF29E}"/>
                </a:ext>
              </a:extLst>
            </p:cNvPr>
            <p:cNvGrpSpPr/>
            <p:nvPr/>
          </p:nvGrpSpPr>
          <p:grpSpPr>
            <a:xfrm>
              <a:off x="7652331" y="2065792"/>
              <a:ext cx="1006764" cy="274205"/>
              <a:chOff x="8839199" y="6219411"/>
              <a:chExt cx="1006764" cy="274205"/>
            </a:xfrm>
          </p:grpSpPr>
          <p:sp>
            <p:nvSpPr>
              <p:cNvPr id="10" name="Oval 9">
                <a:extLst>
                  <a:ext uri="{FF2B5EF4-FFF2-40B4-BE49-F238E27FC236}">
                    <a16:creationId xmlns:a16="http://schemas.microsoft.com/office/drawing/2014/main" id="{0D78FA88-7123-4F68-8D49-DBB9CC998BD3}"/>
                  </a:ext>
                </a:extLst>
              </p:cNvPr>
              <p:cNvSpPr/>
              <p:nvPr/>
            </p:nvSpPr>
            <p:spPr>
              <a:xfrm>
                <a:off x="9190182" y="6219411"/>
                <a:ext cx="258618" cy="2742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6DF3FDD-BA10-4E24-9A74-7A71206D743C}"/>
                  </a:ext>
                </a:extLst>
              </p:cNvPr>
              <p:cNvCxnSpPr/>
              <p:nvPr/>
            </p:nvCxnSpPr>
            <p:spPr>
              <a:xfrm>
                <a:off x="8839199" y="6376429"/>
                <a:ext cx="10067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DF23C7A-A343-4632-BA1A-63D97D86E835}"/>
                </a:ext>
              </a:extLst>
            </p:cNvPr>
            <p:cNvSpPr txBox="1"/>
            <p:nvPr/>
          </p:nvSpPr>
          <p:spPr>
            <a:xfrm>
              <a:off x="8128004" y="1136549"/>
              <a:ext cx="1473198" cy="523220"/>
            </a:xfrm>
            <a:prstGeom prst="rect">
              <a:avLst/>
            </a:prstGeom>
            <a:noFill/>
          </p:spPr>
          <p:txBody>
            <a:bodyPr wrap="square" rtlCol="0">
              <a:spAutoFit/>
            </a:bodyPr>
            <a:lstStyle/>
            <a:p>
              <a:r>
                <a:rPr lang="en-US" sz="2800" dirty="0"/>
                <a:t>Rayleigh</a:t>
              </a:r>
            </a:p>
          </p:txBody>
        </p:sp>
        <p:sp>
          <p:nvSpPr>
            <p:cNvPr id="13" name="TextBox 12">
              <a:extLst>
                <a:ext uri="{FF2B5EF4-FFF2-40B4-BE49-F238E27FC236}">
                  <a16:creationId xmlns:a16="http://schemas.microsoft.com/office/drawing/2014/main" id="{223FF063-51DC-4B0F-8270-5AFB6208D688}"/>
                </a:ext>
              </a:extLst>
            </p:cNvPr>
            <p:cNvSpPr txBox="1"/>
            <p:nvPr/>
          </p:nvSpPr>
          <p:spPr>
            <a:xfrm>
              <a:off x="10351986" y="1121669"/>
              <a:ext cx="1140028" cy="523220"/>
            </a:xfrm>
            <a:prstGeom prst="rect">
              <a:avLst/>
            </a:prstGeom>
            <a:noFill/>
          </p:spPr>
          <p:txBody>
            <a:bodyPr wrap="square" rtlCol="0">
              <a:spAutoFit/>
            </a:bodyPr>
            <a:lstStyle/>
            <a:p>
              <a:r>
                <a:rPr lang="en-US" sz="2800" dirty="0"/>
                <a:t>Love</a:t>
              </a:r>
            </a:p>
          </p:txBody>
        </p:sp>
        <p:cxnSp>
          <p:nvCxnSpPr>
            <p:cNvPr id="14" name="Straight Connector 13">
              <a:extLst>
                <a:ext uri="{FF2B5EF4-FFF2-40B4-BE49-F238E27FC236}">
                  <a16:creationId xmlns:a16="http://schemas.microsoft.com/office/drawing/2014/main" id="{1EA6AD8E-DAD7-44F0-8FF2-6D9DB9FB18AF}"/>
                </a:ext>
              </a:extLst>
            </p:cNvPr>
            <p:cNvCxnSpPr>
              <a:cxnSpLocks/>
            </p:cNvCxnSpPr>
            <p:nvPr/>
          </p:nvCxnSpPr>
          <p:spPr>
            <a:xfrm>
              <a:off x="9915236" y="3349065"/>
              <a:ext cx="939799"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D6B2AB-AF45-42C8-9470-44536621F3C8}"/>
                </a:ext>
              </a:extLst>
            </p:cNvPr>
            <p:cNvCxnSpPr>
              <a:cxnSpLocks/>
            </p:cNvCxnSpPr>
            <p:nvPr/>
          </p:nvCxnSpPr>
          <p:spPr>
            <a:xfrm>
              <a:off x="7698842" y="3349065"/>
              <a:ext cx="9397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D2375F-E732-4B6F-A8D3-56A209C2CD4C}"/>
                </a:ext>
              </a:extLst>
            </p:cNvPr>
            <p:cNvSpPr txBox="1"/>
            <p:nvPr/>
          </p:nvSpPr>
          <p:spPr>
            <a:xfrm>
              <a:off x="6322296" y="2056179"/>
              <a:ext cx="1274619" cy="369332"/>
            </a:xfrm>
            <a:prstGeom prst="rect">
              <a:avLst/>
            </a:prstGeom>
            <a:noFill/>
          </p:spPr>
          <p:txBody>
            <a:bodyPr wrap="square" rtlCol="0">
              <a:spAutoFit/>
            </a:bodyPr>
            <a:lstStyle/>
            <a:p>
              <a:pPr algn="ctr"/>
              <a:r>
                <a:rPr lang="en-US" dirty="0"/>
                <a:t>Observed</a:t>
              </a:r>
            </a:p>
          </p:txBody>
        </p:sp>
        <p:sp>
          <p:nvSpPr>
            <p:cNvPr id="17" name="TextBox 16">
              <a:extLst>
                <a:ext uri="{FF2B5EF4-FFF2-40B4-BE49-F238E27FC236}">
                  <a16:creationId xmlns:a16="http://schemas.microsoft.com/office/drawing/2014/main" id="{D1524E41-3A51-4095-941C-87F04F2AA974}"/>
                </a:ext>
              </a:extLst>
            </p:cNvPr>
            <p:cNvSpPr txBox="1"/>
            <p:nvPr/>
          </p:nvSpPr>
          <p:spPr>
            <a:xfrm>
              <a:off x="6225310" y="3164399"/>
              <a:ext cx="1427022" cy="369332"/>
            </a:xfrm>
            <a:prstGeom prst="rect">
              <a:avLst/>
            </a:prstGeom>
            <a:noFill/>
          </p:spPr>
          <p:txBody>
            <a:bodyPr wrap="square" rtlCol="0">
              <a:spAutoFit/>
            </a:bodyPr>
            <a:lstStyle/>
            <a:p>
              <a:pPr algn="ctr"/>
              <a:r>
                <a:rPr lang="en-US" dirty="0"/>
                <a:t>Fundamental</a:t>
              </a:r>
            </a:p>
          </p:txBody>
        </p:sp>
        <p:sp>
          <p:nvSpPr>
            <p:cNvPr id="18" name="Oval 17">
              <a:extLst>
                <a:ext uri="{FF2B5EF4-FFF2-40B4-BE49-F238E27FC236}">
                  <a16:creationId xmlns:a16="http://schemas.microsoft.com/office/drawing/2014/main" id="{9FFC4C38-979C-462D-ABF1-C9AADA7E82ED}"/>
                </a:ext>
              </a:extLst>
            </p:cNvPr>
            <p:cNvSpPr/>
            <p:nvPr/>
          </p:nvSpPr>
          <p:spPr>
            <a:xfrm>
              <a:off x="8003314" y="2606712"/>
              <a:ext cx="258618" cy="27420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9BCAD0F-43AB-4A11-A765-3EB49739D3D1}"/>
                </a:ext>
              </a:extLst>
            </p:cNvPr>
            <p:cNvSpPr txBox="1"/>
            <p:nvPr/>
          </p:nvSpPr>
          <p:spPr>
            <a:xfrm>
              <a:off x="6322295" y="2449451"/>
              <a:ext cx="1274619" cy="646331"/>
            </a:xfrm>
            <a:prstGeom prst="rect">
              <a:avLst/>
            </a:prstGeom>
            <a:noFill/>
          </p:spPr>
          <p:txBody>
            <a:bodyPr wrap="square" rtlCol="0">
              <a:spAutoFit/>
            </a:bodyPr>
            <a:lstStyle/>
            <a:p>
              <a:pPr algn="ctr"/>
              <a:r>
                <a:rPr lang="en-US" dirty="0"/>
                <a:t>Averaged</a:t>
              </a:r>
            </a:p>
            <a:p>
              <a:pPr algn="ctr"/>
              <a:r>
                <a:rPr lang="en-US" dirty="0"/>
                <a:t>(effective)</a:t>
              </a:r>
            </a:p>
          </p:txBody>
        </p:sp>
        <p:sp>
          <p:nvSpPr>
            <p:cNvPr id="20" name="TextBox 19">
              <a:extLst>
                <a:ext uri="{FF2B5EF4-FFF2-40B4-BE49-F238E27FC236}">
                  <a16:creationId xmlns:a16="http://schemas.microsoft.com/office/drawing/2014/main" id="{D468B5DC-0D20-400B-A4ED-F1DC125E9B5E}"/>
                </a:ext>
              </a:extLst>
            </p:cNvPr>
            <p:cNvSpPr txBox="1"/>
            <p:nvPr/>
          </p:nvSpPr>
          <p:spPr>
            <a:xfrm>
              <a:off x="7596914" y="1701099"/>
              <a:ext cx="1062181" cy="369332"/>
            </a:xfrm>
            <a:prstGeom prst="rect">
              <a:avLst/>
            </a:prstGeom>
            <a:noFill/>
          </p:spPr>
          <p:txBody>
            <a:bodyPr wrap="square" rtlCol="0">
              <a:spAutoFit/>
            </a:bodyPr>
            <a:lstStyle/>
            <a:p>
              <a:r>
                <a:rPr lang="en-US" dirty="0"/>
                <a:t>Velocity</a:t>
              </a:r>
            </a:p>
          </p:txBody>
        </p:sp>
        <p:sp>
          <p:nvSpPr>
            <p:cNvPr id="21" name="TextBox 20">
              <a:extLst>
                <a:ext uri="{FF2B5EF4-FFF2-40B4-BE49-F238E27FC236}">
                  <a16:creationId xmlns:a16="http://schemas.microsoft.com/office/drawing/2014/main" id="{50893929-3CAF-4EF0-B2BA-10FA64D51264}"/>
                </a:ext>
              </a:extLst>
            </p:cNvPr>
            <p:cNvSpPr txBox="1"/>
            <p:nvPr/>
          </p:nvSpPr>
          <p:spPr>
            <a:xfrm>
              <a:off x="8756078" y="1701099"/>
              <a:ext cx="1159158" cy="369332"/>
            </a:xfrm>
            <a:prstGeom prst="rect">
              <a:avLst/>
            </a:prstGeom>
            <a:noFill/>
          </p:spPr>
          <p:txBody>
            <a:bodyPr wrap="square" rtlCol="0">
              <a:spAutoFit/>
            </a:bodyPr>
            <a:lstStyle/>
            <a:p>
              <a:r>
                <a:rPr lang="en-US" dirty="0"/>
                <a:t>Amplitude</a:t>
              </a:r>
            </a:p>
          </p:txBody>
        </p:sp>
        <p:sp>
          <p:nvSpPr>
            <p:cNvPr id="22" name="TextBox 21">
              <a:extLst>
                <a:ext uri="{FF2B5EF4-FFF2-40B4-BE49-F238E27FC236}">
                  <a16:creationId xmlns:a16="http://schemas.microsoft.com/office/drawing/2014/main" id="{23FD4BF4-4ECA-4DA1-A7F4-60CBE850CF4C}"/>
                </a:ext>
              </a:extLst>
            </p:cNvPr>
            <p:cNvSpPr txBox="1"/>
            <p:nvPr/>
          </p:nvSpPr>
          <p:spPr>
            <a:xfrm>
              <a:off x="9896763" y="1686847"/>
              <a:ext cx="1062181" cy="369332"/>
            </a:xfrm>
            <a:prstGeom prst="rect">
              <a:avLst/>
            </a:prstGeom>
            <a:noFill/>
          </p:spPr>
          <p:txBody>
            <a:bodyPr wrap="square" rtlCol="0">
              <a:spAutoFit/>
            </a:bodyPr>
            <a:lstStyle/>
            <a:p>
              <a:r>
                <a:rPr lang="en-US" dirty="0"/>
                <a:t>Velocity</a:t>
              </a:r>
            </a:p>
          </p:txBody>
        </p:sp>
        <p:sp>
          <p:nvSpPr>
            <p:cNvPr id="23" name="TextBox 22">
              <a:extLst>
                <a:ext uri="{FF2B5EF4-FFF2-40B4-BE49-F238E27FC236}">
                  <a16:creationId xmlns:a16="http://schemas.microsoft.com/office/drawing/2014/main" id="{AA942F8A-AC4D-40A5-8E5E-F5852834D620}"/>
                </a:ext>
              </a:extLst>
            </p:cNvPr>
            <p:cNvSpPr txBox="1"/>
            <p:nvPr/>
          </p:nvSpPr>
          <p:spPr>
            <a:xfrm>
              <a:off x="11055927" y="1686847"/>
              <a:ext cx="1159158" cy="369332"/>
            </a:xfrm>
            <a:prstGeom prst="rect">
              <a:avLst/>
            </a:prstGeom>
            <a:noFill/>
          </p:spPr>
          <p:txBody>
            <a:bodyPr wrap="square" rtlCol="0">
              <a:spAutoFit/>
            </a:bodyPr>
            <a:lstStyle/>
            <a:p>
              <a:r>
                <a:rPr lang="en-US" dirty="0"/>
                <a:t>Amplitude</a:t>
              </a:r>
            </a:p>
          </p:txBody>
        </p:sp>
        <p:cxnSp>
          <p:nvCxnSpPr>
            <p:cNvPr id="26" name="Straight Connector 25">
              <a:extLst>
                <a:ext uri="{FF2B5EF4-FFF2-40B4-BE49-F238E27FC236}">
                  <a16:creationId xmlns:a16="http://schemas.microsoft.com/office/drawing/2014/main" id="{34739BD3-B2A4-402A-ACE3-9D7FCBE97E53}"/>
                </a:ext>
              </a:extLst>
            </p:cNvPr>
            <p:cNvCxnSpPr>
              <a:cxnSpLocks/>
            </p:cNvCxnSpPr>
            <p:nvPr/>
          </p:nvCxnSpPr>
          <p:spPr>
            <a:xfrm>
              <a:off x="8838870" y="3349065"/>
              <a:ext cx="939799"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515AC58-469D-4C08-B1B4-119A7F5F7CCF}"/>
                </a:ext>
              </a:extLst>
            </p:cNvPr>
            <p:cNvCxnSpPr>
              <a:cxnSpLocks/>
            </p:cNvCxnSpPr>
            <p:nvPr/>
          </p:nvCxnSpPr>
          <p:spPr>
            <a:xfrm>
              <a:off x="7719296" y="3760083"/>
              <a:ext cx="939799" cy="0"/>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207F703-DE0B-4431-B6A5-DFE26379321B}"/>
                </a:ext>
              </a:extLst>
            </p:cNvPr>
            <p:cNvSpPr txBox="1"/>
            <p:nvPr/>
          </p:nvSpPr>
          <p:spPr>
            <a:xfrm>
              <a:off x="6225310" y="3602348"/>
              <a:ext cx="1427022" cy="369332"/>
            </a:xfrm>
            <a:prstGeom prst="rect">
              <a:avLst/>
            </a:prstGeom>
            <a:noFill/>
          </p:spPr>
          <p:txBody>
            <a:bodyPr wrap="square" rtlCol="0">
              <a:spAutoFit/>
            </a:bodyPr>
            <a:lstStyle/>
            <a:p>
              <a:pPr algn="ctr"/>
              <a:r>
                <a:rPr lang="en-US" dirty="0"/>
                <a:t>1st</a:t>
              </a:r>
            </a:p>
          </p:txBody>
        </p:sp>
        <p:cxnSp>
          <p:nvCxnSpPr>
            <p:cNvPr id="27" name="Straight Connector 26">
              <a:extLst>
                <a:ext uri="{FF2B5EF4-FFF2-40B4-BE49-F238E27FC236}">
                  <a16:creationId xmlns:a16="http://schemas.microsoft.com/office/drawing/2014/main" id="{F4DDCB7D-D150-4332-B820-615795344B93}"/>
                </a:ext>
              </a:extLst>
            </p:cNvPr>
            <p:cNvCxnSpPr>
              <a:cxnSpLocks/>
            </p:cNvCxnSpPr>
            <p:nvPr/>
          </p:nvCxnSpPr>
          <p:spPr>
            <a:xfrm>
              <a:off x="8838869" y="3760083"/>
              <a:ext cx="939799" cy="0"/>
            </a:xfrm>
            <a:prstGeom prst="line">
              <a:avLst/>
            </a:prstGeom>
            <a:ln w="38100">
              <a:solidFill>
                <a:srgbClr val="00FF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58033C-93C4-4715-AEB6-07816460194A}"/>
                </a:ext>
              </a:extLst>
            </p:cNvPr>
            <p:cNvCxnSpPr>
              <a:cxnSpLocks/>
            </p:cNvCxnSpPr>
            <p:nvPr/>
          </p:nvCxnSpPr>
          <p:spPr>
            <a:xfrm>
              <a:off x="7735460" y="4190840"/>
              <a:ext cx="939799"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977418-C0B8-42BC-B292-25482F497E5F}"/>
                </a:ext>
              </a:extLst>
            </p:cNvPr>
            <p:cNvSpPr txBox="1"/>
            <p:nvPr/>
          </p:nvSpPr>
          <p:spPr>
            <a:xfrm>
              <a:off x="6241474" y="4033105"/>
              <a:ext cx="1427022" cy="369332"/>
            </a:xfrm>
            <a:prstGeom prst="rect">
              <a:avLst/>
            </a:prstGeom>
            <a:noFill/>
          </p:spPr>
          <p:txBody>
            <a:bodyPr wrap="square" rtlCol="0">
              <a:spAutoFit/>
            </a:bodyPr>
            <a:lstStyle/>
            <a:p>
              <a:pPr algn="ctr"/>
              <a:r>
                <a:rPr lang="en-US" dirty="0"/>
                <a:t>2nd</a:t>
              </a:r>
            </a:p>
          </p:txBody>
        </p:sp>
        <p:cxnSp>
          <p:nvCxnSpPr>
            <p:cNvPr id="32" name="Straight Connector 31">
              <a:extLst>
                <a:ext uri="{FF2B5EF4-FFF2-40B4-BE49-F238E27FC236}">
                  <a16:creationId xmlns:a16="http://schemas.microsoft.com/office/drawing/2014/main" id="{A85FA408-A914-441D-9132-DAD82104ACE0}"/>
                </a:ext>
              </a:extLst>
            </p:cNvPr>
            <p:cNvCxnSpPr>
              <a:cxnSpLocks/>
            </p:cNvCxnSpPr>
            <p:nvPr/>
          </p:nvCxnSpPr>
          <p:spPr>
            <a:xfrm>
              <a:off x="8855033" y="4190840"/>
              <a:ext cx="939799"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C81785-2854-4029-A268-0D17C0640AC6}"/>
                </a:ext>
              </a:extLst>
            </p:cNvPr>
            <p:cNvCxnSpPr>
              <a:cxnSpLocks/>
            </p:cNvCxnSpPr>
            <p:nvPr/>
          </p:nvCxnSpPr>
          <p:spPr>
            <a:xfrm>
              <a:off x="7718965" y="4651316"/>
              <a:ext cx="939799" cy="0"/>
            </a:xfrm>
            <a:prstGeom prst="line">
              <a:avLst/>
            </a:prstGeom>
            <a:ln w="38100">
              <a:solidFill>
                <a:srgbClr val="CCCC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7A46A1A-0E9A-4348-8256-F50C89A10201}"/>
                </a:ext>
              </a:extLst>
            </p:cNvPr>
            <p:cNvSpPr txBox="1"/>
            <p:nvPr/>
          </p:nvSpPr>
          <p:spPr>
            <a:xfrm>
              <a:off x="6224979" y="4493581"/>
              <a:ext cx="1427022" cy="369332"/>
            </a:xfrm>
            <a:prstGeom prst="rect">
              <a:avLst/>
            </a:prstGeom>
            <a:noFill/>
          </p:spPr>
          <p:txBody>
            <a:bodyPr wrap="square" rtlCol="0">
              <a:spAutoFit/>
            </a:bodyPr>
            <a:lstStyle/>
            <a:p>
              <a:pPr algn="ctr"/>
              <a:r>
                <a:rPr lang="en-US" dirty="0"/>
                <a:t>3rd</a:t>
              </a:r>
            </a:p>
          </p:txBody>
        </p:sp>
        <p:cxnSp>
          <p:nvCxnSpPr>
            <p:cNvPr id="36" name="Straight Connector 35">
              <a:extLst>
                <a:ext uri="{FF2B5EF4-FFF2-40B4-BE49-F238E27FC236}">
                  <a16:creationId xmlns:a16="http://schemas.microsoft.com/office/drawing/2014/main" id="{1FBBE4F8-FC28-419F-A8FE-52537C109BE3}"/>
                </a:ext>
              </a:extLst>
            </p:cNvPr>
            <p:cNvCxnSpPr>
              <a:cxnSpLocks/>
            </p:cNvCxnSpPr>
            <p:nvPr/>
          </p:nvCxnSpPr>
          <p:spPr>
            <a:xfrm>
              <a:off x="8838538" y="4651316"/>
              <a:ext cx="939799" cy="0"/>
            </a:xfrm>
            <a:prstGeom prst="line">
              <a:avLst/>
            </a:prstGeom>
            <a:ln w="38100">
              <a:solidFill>
                <a:srgbClr val="CCCC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99F319E-31D4-4CD6-825D-E8194032499C}"/>
                </a:ext>
              </a:extLst>
            </p:cNvPr>
            <p:cNvCxnSpPr>
              <a:cxnSpLocks/>
            </p:cNvCxnSpPr>
            <p:nvPr/>
          </p:nvCxnSpPr>
          <p:spPr>
            <a:xfrm>
              <a:off x="7718965" y="5113712"/>
              <a:ext cx="939799" cy="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8BBD92D-F129-4110-B520-41B752547B32}"/>
                </a:ext>
              </a:extLst>
            </p:cNvPr>
            <p:cNvSpPr txBox="1"/>
            <p:nvPr/>
          </p:nvSpPr>
          <p:spPr>
            <a:xfrm>
              <a:off x="6224979" y="4955977"/>
              <a:ext cx="1427022" cy="369332"/>
            </a:xfrm>
            <a:prstGeom prst="rect">
              <a:avLst/>
            </a:prstGeom>
            <a:noFill/>
          </p:spPr>
          <p:txBody>
            <a:bodyPr wrap="square" rtlCol="0">
              <a:spAutoFit/>
            </a:bodyPr>
            <a:lstStyle/>
            <a:p>
              <a:pPr algn="ctr"/>
              <a:r>
                <a:rPr lang="en-US" dirty="0"/>
                <a:t>4th</a:t>
              </a:r>
            </a:p>
          </p:txBody>
        </p:sp>
        <p:cxnSp>
          <p:nvCxnSpPr>
            <p:cNvPr id="40" name="Straight Connector 39">
              <a:extLst>
                <a:ext uri="{FF2B5EF4-FFF2-40B4-BE49-F238E27FC236}">
                  <a16:creationId xmlns:a16="http://schemas.microsoft.com/office/drawing/2014/main" id="{33F9D25A-F66C-461A-BCA3-90BE1030F95A}"/>
                </a:ext>
              </a:extLst>
            </p:cNvPr>
            <p:cNvCxnSpPr>
              <a:cxnSpLocks/>
            </p:cNvCxnSpPr>
            <p:nvPr/>
          </p:nvCxnSpPr>
          <p:spPr>
            <a:xfrm>
              <a:off x="8838538" y="5113712"/>
              <a:ext cx="939799" cy="0"/>
            </a:xfrm>
            <a:prstGeom prst="line">
              <a:avLst/>
            </a:prstGeom>
            <a:ln w="38100">
              <a:solidFill>
                <a:srgbClr val="FF33CC"/>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A30BD6-8D7E-4ECF-A54E-4B09F01566F2}"/>
                </a:ext>
              </a:extLst>
            </p:cNvPr>
            <p:cNvCxnSpPr>
              <a:cxnSpLocks/>
            </p:cNvCxnSpPr>
            <p:nvPr/>
          </p:nvCxnSpPr>
          <p:spPr>
            <a:xfrm>
              <a:off x="7720621" y="5611586"/>
              <a:ext cx="939799" cy="0"/>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F25900C-1D40-4E02-9598-33CF29B193D6}"/>
                </a:ext>
              </a:extLst>
            </p:cNvPr>
            <p:cNvSpPr txBox="1"/>
            <p:nvPr/>
          </p:nvSpPr>
          <p:spPr>
            <a:xfrm>
              <a:off x="6226635" y="5453851"/>
              <a:ext cx="1427022" cy="369332"/>
            </a:xfrm>
            <a:prstGeom prst="rect">
              <a:avLst/>
            </a:prstGeom>
            <a:noFill/>
          </p:spPr>
          <p:txBody>
            <a:bodyPr wrap="square" rtlCol="0">
              <a:spAutoFit/>
            </a:bodyPr>
            <a:lstStyle/>
            <a:p>
              <a:pPr algn="ctr"/>
              <a:r>
                <a:rPr lang="en-US" dirty="0"/>
                <a:t>5th</a:t>
              </a:r>
            </a:p>
          </p:txBody>
        </p:sp>
        <p:cxnSp>
          <p:nvCxnSpPr>
            <p:cNvPr id="44" name="Straight Connector 43">
              <a:extLst>
                <a:ext uri="{FF2B5EF4-FFF2-40B4-BE49-F238E27FC236}">
                  <a16:creationId xmlns:a16="http://schemas.microsoft.com/office/drawing/2014/main" id="{EC841DCD-C546-498D-8806-252C5E84AA41}"/>
                </a:ext>
              </a:extLst>
            </p:cNvPr>
            <p:cNvCxnSpPr>
              <a:cxnSpLocks/>
            </p:cNvCxnSpPr>
            <p:nvPr/>
          </p:nvCxnSpPr>
          <p:spPr>
            <a:xfrm>
              <a:off x="8840194" y="5611586"/>
              <a:ext cx="939799" cy="0"/>
            </a:xfrm>
            <a:prstGeom prst="line">
              <a:avLst/>
            </a:prstGeom>
            <a:ln w="38100">
              <a:solidFill>
                <a:srgbClr val="00CCFF"/>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1F602B-616C-40DE-B753-AA8C9B90DF59}"/>
                </a:ext>
              </a:extLst>
            </p:cNvPr>
            <p:cNvCxnSpPr>
              <a:cxnSpLocks/>
            </p:cNvCxnSpPr>
            <p:nvPr/>
          </p:nvCxnSpPr>
          <p:spPr>
            <a:xfrm>
              <a:off x="11055927" y="3359185"/>
              <a:ext cx="939799"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DA62EFA-FBD9-41EE-880E-A3FE3C2B0D6E}"/>
                </a:ext>
              </a:extLst>
            </p:cNvPr>
            <p:cNvCxnSpPr>
              <a:cxnSpLocks/>
            </p:cNvCxnSpPr>
            <p:nvPr/>
          </p:nvCxnSpPr>
          <p:spPr>
            <a:xfrm>
              <a:off x="9936354" y="3760083"/>
              <a:ext cx="93979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D8198B-8502-4BCE-A3F5-A0E7267EA1EC}"/>
                </a:ext>
              </a:extLst>
            </p:cNvPr>
            <p:cNvCxnSpPr>
              <a:cxnSpLocks/>
            </p:cNvCxnSpPr>
            <p:nvPr/>
          </p:nvCxnSpPr>
          <p:spPr>
            <a:xfrm>
              <a:off x="11055927" y="3760083"/>
              <a:ext cx="939799"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E9811A5-548E-4239-91DD-9C8F7D3C92F6}"/>
                </a:ext>
              </a:extLst>
            </p:cNvPr>
            <p:cNvCxnSpPr>
              <a:cxnSpLocks/>
            </p:cNvCxnSpPr>
            <p:nvPr/>
          </p:nvCxnSpPr>
          <p:spPr>
            <a:xfrm>
              <a:off x="9952518" y="4190840"/>
              <a:ext cx="9397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B795BC-7044-4224-B2EE-5304D81613AA}"/>
                </a:ext>
              </a:extLst>
            </p:cNvPr>
            <p:cNvCxnSpPr>
              <a:cxnSpLocks/>
            </p:cNvCxnSpPr>
            <p:nvPr/>
          </p:nvCxnSpPr>
          <p:spPr>
            <a:xfrm>
              <a:off x="11072091" y="4190840"/>
              <a:ext cx="939799"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28EE4F-3FC9-4898-82DD-06E339D93410}"/>
                </a:ext>
              </a:extLst>
            </p:cNvPr>
            <p:cNvCxnSpPr>
              <a:cxnSpLocks/>
            </p:cNvCxnSpPr>
            <p:nvPr/>
          </p:nvCxnSpPr>
          <p:spPr>
            <a:xfrm>
              <a:off x="9936023" y="4651316"/>
              <a:ext cx="939799"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73F5B69-1DAC-45E4-960D-3BE4FD6D497B}"/>
                </a:ext>
              </a:extLst>
            </p:cNvPr>
            <p:cNvCxnSpPr>
              <a:cxnSpLocks/>
            </p:cNvCxnSpPr>
            <p:nvPr/>
          </p:nvCxnSpPr>
          <p:spPr>
            <a:xfrm>
              <a:off x="11055596" y="4651316"/>
              <a:ext cx="939799" cy="0"/>
            </a:xfrm>
            <a:prstGeom prst="line">
              <a:avLst/>
            </a:prstGeom>
            <a:ln w="38100">
              <a:solidFill>
                <a:schemeClr val="accent4">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E8C266A-81A4-49B1-B6BB-F96D3BA6EA51}"/>
                </a:ext>
              </a:extLst>
            </p:cNvPr>
            <p:cNvCxnSpPr>
              <a:cxnSpLocks/>
            </p:cNvCxnSpPr>
            <p:nvPr/>
          </p:nvCxnSpPr>
          <p:spPr>
            <a:xfrm>
              <a:off x="9936023" y="5113712"/>
              <a:ext cx="93979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486EC34-ED89-4BA2-BCE0-15BD956F190D}"/>
                </a:ext>
              </a:extLst>
            </p:cNvPr>
            <p:cNvCxnSpPr>
              <a:cxnSpLocks/>
            </p:cNvCxnSpPr>
            <p:nvPr/>
          </p:nvCxnSpPr>
          <p:spPr>
            <a:xfrm>
              <a:off x="11055596" y="5113712"/>
              <a:ext cx="939799" cy="0"/>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D39AC4F-7F08-4184-8D62-D1F5AEDF90CA}"/>
                </a:ext>
              </a:extLst>
            </p:cNvPr>
            <p:cNvCxnSpPr>
              <a:cxnSpLocks/>
            </p:cNvCxnSpPr>
            <p:nvPr/>
          </p:nvCxnSpPr>
          <p:spPr>
            <a:xfrm>
              <a:off x="9937679" y="5611586"/>
              <a:ext cx="93979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CCEBB0A-48E8-45F5-8314-9A1368D8D551}"/>
                </a:ext>
              </a:extLst>
            </p:cNvPr>
            <p:cNvCxnSpPr>
              <a:cxnSpLocks/>
            </p:cNvCxnSpPr>
            <p:nvPr/>
          </p:nvCxnSpPr>
          <p:spPr>
            <a:xfrm>
              <a:off x="11057252" y="5611586"/>
              <a:ext cx="939799" cy="0"/>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DF14575D-63FE-4C72-819A-DE585D8A6C8B}"/>
                </a:ext>
              </a:extLst>
            </p:cNvPr>
            <p:cNvSpPr/>
            <p:nvPr/>
          </p:nvSpPr>
          <p:spPr>
            <a:xfrm>
              <a:off x="10273147" y="2601038"/>
              <a:ext cx="258618" cy="274205"/>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56">
            <a:extLst>
              <a:ext uri="{FF2B5EF4-FFF2-40B4-BE49-F238E27FC236}">
                <a16:creationId xmlns:a16="http://schemas.microsoft.com/office/drawing/2014/main" id="{C8992E02-F69D-4B7E-8378-6038547D0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Tree>
    <p:extLst>
      <p:ext uri="{BB962C8B-B14F-4D97-AF65-F5344CB8AC3E}">
        <p14:creationId xmlns:p14="http://schemas.microsoft.com/office/powerpoint/2010/main" val="212367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ACAC-2F6D-44F0-BC45-B981009A7D33}"/>
              </a:ext>
            </a:extLst>
          </p:cNvPr>
          <p:cNvSpPr>
            <a:spLocks noGrp="1"/>
          </p:cNvSpPr>
          <p:nvPr>
            <p:ph type="title"/>
          </p:nvPr>
        </p:nvSpPr>
        <p:spPr>
          <a:xfrm>
            <a:off x="838200" y="78798"/>
            <a:ext cx="10515600" cy="1325563"/>
          </a:xfrm>
        </p:spPr>
        <p:txBody>
          <a:bodyPr/>
          <a:lstStyle/>
          <a:p>
            <a:r>
              <a:rPr lang="en-US" dirty="0"/>
              <a:t>Joint inversion of Rayleigh and Love waves</a:t>
            </a:r>
          </a:p>
        </p:txBody>
      </p:sp>
      <p:sp>
        <p:nvSpPr>
          <p:cNvPr id="3" name="Footer Placeholder 2">
            <a:extLst>
              <a:ext uri="{FF2B5EF4-FFF2-40B4-BE49-F238E27FC236}">
                <a16:creationId xmlns:a16="http://schemas.microsoft.com/office/drawing/2014/main" id="{76C7AF0B-70C6-4043-AA24-2439CA61579A}"/>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CF26406A-D32C-487C-B9DD-A5C304E81D5B}"/>
              </a:ext>
            </a:extLst>
          </p:cNvPr>
          <p:cNvSpPr>
            <a:spLocks noGrp="1"/>
          </p:cNvSpPr>
          <p:nvPr>
            <p:ph type="sldNum" sz="quarter" idx="12"/>
          </p:nvPr>
        </p:nvSpPr>
        <p:spPr/>
        <p:txBody>
          <a:bodyPr/>
          <a:lstStyle/>
          <a:p>
            <a:fld id="{9C51C78E-B1DD-448D-A233-51A09E0999A1}" type="slidenum">
              <a:rPr lang="en-US" smtClean="0"/>
              <a:t>23</a:t>
            </a:fld>
            <a:endParaRPr lang="en-US"/>
          </a:p>
        </p:txBody>
      </p:sp>
      <p:sp>
        <p:nvSpPr>
          <p:cNvPr id="5" name="TextBox 4">
            <a:extLst>
              <a:ext uri="{FF2B5EF4-FFF2-40B4-BE49-F238E27FC236}">
                <a16:creationId xmlns:a16="http://schemas.microsoft.com/office/drawing/2014/main" id="{3ED06FD0-12AD-4977-AF01-37CD782B200A}"/>
              </a:ext>
            </a:extLst>
          </p:cNvPr>
          <p:cNvSpPr txBox="1"/>
          <p:nvPr/>
        </p:nvSpPr>
        <p:spPr>
          <a:xfrm>
            <a:off x="551223" y="1275052"/>
            <a:ext cx="8708994" cy="646331"/>
          </a:xfrm>
          <a:prstGeom prst="rect">
            <a:avLst/>
          </a:prstGeom>
          <a:noFill/>
        </p:spPr>
        <p:txBody>
          <a:bodyPr wrap="square" rtlCol="0">
            <a:spAutoFit/>
          </a:bodyPr>
          <a:lstStyle/>
          <a:p>
            <a:r>
              <a:rPr lang="en-US" dirty="0"/>
              <a:t>Joint inversion of Rayleigh and Love waves using non-linear least squares method or Genetic Algorithm (GA) were implemented in </a:t>
            </a:r>
            <a:r>
              <a:rPr lang="en-US" dirty="0" err="1"/>
              <a:t>WaveEq</a:t>
            </a:r>
            <a:r>
              <a:rPr lang="en-US" dirty="0"/>
              <a:t>.   </a:t>
            </a:r>
          </a:p>
        </p:txBody>
      </p:sp>
      <p:pic>
        <p:nvPicPr>
          <p:cNvPr id="6" name="Picture 5">
            <a:extLst>
              <a:ext uri="{FF2B5EF4-FFF2-40B4-BE49-F238E27FC236}">
                <a16:creationId xmlns:a16="http://schemas.microsoft.com/office/drawing/2014/main" id="{26E4F999-ADF4-4EDE-99A7-8EF733232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
        <p:nvSpPr>
          <p:cNvPr id="7" name="TextBox 6">
            <a:extLst>
              <a:ext uri="{FF2B5EF4-FFF2-40B4-BE49-F238E27FC236}">
                <a16:creationId xmlns:a16="http://schemas.microsoft.com/office/drawing/2014/main" id="{2A6EFBF0-9D6A-465E-87E0-8183D20E5751}"/>
              </a:ext>
            </a:extLst>
          </p:cNvPr>
          <p:cNvSpPr txBox="1"/>
          <p:nvPr/>
        </p:nvSpPr>
        <p:spPr>
          <a:xfrm>
            <a:off x="551223" y="2158816"/>
            <a:ext cx="7025196" cy="646331"/>
          </a:xfrm>
          <a:prstGeom prst="rect">
            <a:avLst/>
          </a:prstGeom>
          <a:noFill/>
        </p:spPr>
        <p:txBody>
          <a:bodyPr wrap="square" rtlCol="0">
            <a:spAutoFit/>
          </a:bodyPr>
          <a:lstStyle/>
          <a:p>
            <a:r>
              <a:rPr lang="en-US" dirty="0"/>
              <a:t>Inversions are available in “Inversion (LSM)”, “GA (Vs only)” and “GA (Vs and thickness)” in “MASW/MAM (1D)” of </a:t>
            </a:r>
            <a:r>
              <a:rPr lang="en-US" dirty="0" err="1"/>
              <a:t>WaveEq</a:t>
            </a:r>
            <a:r>
              <a:rPr lang="en-US" dirty="0"/>
              <a:t>.</a:t>
            </a:r>
          </a:p>
        </p:txBody>
      </p:sp>
      <p:grpSp>
        <p:nvGrpSpPr>
          <p:cNvPr id="9" name="Group 8">
            <a:extLst>
              <a:ext uri="{FF2B5EF4-FFF2-40B4-BE49-F238E27FC236}">
                <a16:creationId xmlns:a16="http://schemas.microsoft.com/office/drawing/2014/main" id="{DBABB13A-8B7B-43F2-8538-56159442410F}"/>
              </a:ext>
            </a:extLst>
          </p:cNvPr>
          <p:cNvGrpSpPr/>
          <p:nvPr/>
        </p:nvGrpSpPr>
        <p:grpSpPr>
          <a:xfrm>
            <a:off x="1791854" y="3000505"/>
            <a:ext cx="9497944" cy="2975424"/>
            <a:chOff x="5163128" y="1695361"/>
            <a:chExt cx="6814974" cy="2104697"/>
          </a:xfrm>
        </p:grpSpPr>
        <p:pic>
          <p:nvPicPr>
            <p:cNvPr id="10" name="Picture 9">
              <a:extLst>
                <a:ext uri="{FF2B5EF4-FFF2-40B4-BE49-F238E27FC236}">
                  <a16:creationId xmlns:a16="http://schemas.microsoft.com/office/drawing/2014/main" id="{FD487BC5-BC65-4334-AFD7-5CD66A8772C0}"/>
                </a:ext>
              </a:extLst>
            </p:cNvPr>
            <p:cNvPicPr>
              <a:picLocks noChangeAspect="1"/>
            </p:cNvPicPr>
            <p:nvPr/>
          </p:nvPicPr>
          <p:blipFill rotWithShape="1">
            <a:blip r:embed="rId3"/>
            <a:srcRect l="-54" b="56710"/>
            <a:stretch/>
          </p:blipFill>
          <p:spPr>
            <a:xfrm>
              <a:off x="5163128" y="1695361"/>
              <a:ext cx="6795093" cy="2104697"/>
            </a:xfrm>
            <a:prstGeom prst="rect">
              <a:avLst/>
            </a:prstGeom>
          </p:spPr>
        </p:pic>
        <p:sp>
          <p:nvSpPr>
            <p:cNvPr id="11" name="Rectangle 10">
              <a:extLst>
                <a:ext uri="{FF2B5EF4-FFF2-40B4-BE49-F238E27FC236}">
                  <a16:creationId xmlns:a16="http://schemas.microsoft.com/office/drawing/2014/main" id="{72ACB1D7-4674-4260-BEAE-28714B7F6147}"/>
                </a:ext>
              </a:extLst>
            </p:cNvPr>
            <p:cNvSpPr/>
            <p:nvPr/>
          </p:nvSpPr>
          <p:spPr>
            <a:xfrm>
              <a:off x="8868792" y="2183907"/>
              <a:ext cx="1553592" cy="177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21C04C-40F8-4F0C-A49B-0791085CAA4B}"/>
                </a:ext>
              </a:extLst>
            </p:cNvPr>
            <p:cNvSpPr/>
            <p:nvPr/>
          </p:nvSpPr>
          <p:spPr>
            <a:xfrm>
              <a:off x="10422384" y="2849458"/>
              <a:ext cx="1553592" cy="177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673FAB-C38B-4B55-AE86-10DA4D10D62C}"/>
                </a:ext>
              </a:extLst>
            </p:cNvPr>
            <p:cNvSpPr/>
            <p:nvPr/>
          </p:nvSpPr>
          <p:spPr>
            <a:xfrm>
              <a:off x="10424510" y="3027011"/>
              <a:ext cx="1553592" cy="177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772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B04E-ED17-4520-8073-9780D9A0D352}"/>
              </a:ext>
            </a:extLst>
          </p:cNvPr>
          <p:cNvSpPr>
            <a:spLocks noGrp="1"/>
          </p:cNvSpPr>
          <p:nvPr>
            <p:ph type="title"/>
          </p:nvPr>
        </p:nvSpPr>
        <p:spPr>
          <a:xfrm>
            <a:off x="1042386" y="1"/>
            <a:ext cx="10515600" cy="998168"/>
          </a:xfrm>
        </p:spPr>
        <p:txBody>
          <a:bodyPr/>
          <a:lstStyle/>
          <a:p>
            <a:r>
              <a:rPr lang="en-US" dirty="0"/>
              <a:t>Joint inversion of Rayleigh and Love waves</a:t>
            </a:r>
          </a:p>
        </p:txBody>
      </p:sp>
      <p:pic>
        <p:nvPicPr>
          <p:cNvPr id="3" name="Picture 2">
            <a:extLst>
              <a:ext uri="{FF2B5EF4-FFF2-40B4-BE49-F238E27FC236}">
                <a16:creationId xmlns:a16="http://schemas.microsoft.com/office/drawing/2014/main" id="{C9155AF4-218E-490D-839E-594103C12F8D}"/>
              </a:ext>
            </a:extLst>
          </p:cNvPr>
          <p:cNvPicPr>
            <a:picLocks noChangeAspect="1"/>
          </p:cNvPicPr>
          <p:nvPr/>
        </p:nvPicPr>
        <p:blipFill>
          <a:blip r:embed="rId2"/>
          <a:stretch>
            <a:fillRect/>
          </a:stretch>
        </p:blipFill>
        <p:spPr>
          <a:xfrm>
            <a:off x="1" y="1616800"/>
            <a:ext cx="6293616" cy="4705349"/>
          </a:xfrm>
          <a:prstGeom prst="rect">
            <a:avLst/>
          </a:prstGeom>
        </p:spPr>
      </p:pic>
      <p:pic>
        <p:nvPicPr>
          <p:cNvPr id="4" name="Picture 3">
            <a:extLst>
              <a:ext uri="{FF2B5EF4-FFF2-40B4-BE49-F238E27FC236}">
                <a16:creationId xmlns:a16="http://schemas.microsoft.com/office/drawing/2014/main" id="{6BDA875F-883E-4095-BFCB-656019B993A8}"/>
              </a:ext>
            </a:extLst>
          </p:cNvPr>
          <p:cNvPicPr>
            <a:picLocks noChangeAspect="1"/>
          </p:cNvPicPr>
          <p:nvPr/>
        </p:nvPicPr>
        <p:blipFill>
          <a:blip r:embed="rId3"/>
          <a:stretch>
            <a:fillRect/>
          </a:stretch>
        </p:blipFill>
        <p:spPr>
          <a:xfrm>
            <a:off x="6293616" y="1551369"/>
            <a:ext cx="5898383" cy="5304408"/>
          </a:xfrm>
          <a:prstGeom prst="rect">
            <a:avLst/>
          </a:prstGeom>
        </p:spPr>
      </p:pic>
      <p:sp>
        <p:nvSpPr>
          <p:cNvPr id="5" name="TextBox 4">
            <a:extLst>
              <a:ext uri="{FF2B5EF4-FFF2-40B4-BE49-F238E27FC236}">
                <a16:creationId xmlns:a16="http://schemas.microsoft.com/office/drawing/2014/main" id="{46474CFE-9FBA-4A43-948B-EB631F12DCE0}"/>
              </a:ext>
            </a:extLst>
          </p:cNvPr>
          <p:cNvSpPr txBox="1"/>
          <p:nvPr/>
        </p:nvSpPr>
        <p:spPr>
          <a:xfrm>
            <a:off x="159797" y="1508238"/>
            <a:ext cx="3240349" cy="369332"/>
          </a:xfrm>
          <a:prstGeom prst="rect">
            <a:avLst/>
          </a:prstGeom>
          <a:noFill/>
        </p:spPr>
        <p:txBody>
          <a:bodyPr wrap="square" rtlCol="0">
            <a:spAutoFit/>
          </a:bodyPr>
          <a:lstStyle/>
          <a:p>
            <a:r>
              <a:rPr lang="en-US" dirty="0"/>
              <a:t>True velocity model</a:t>
            </a:r>
          </a:p>
        </p:txBody>
      </p:sp>
      <p:sp>
        <p:nvSpPr>
          <p:cNvPr id="6" name="TextBox 5">
            <a:extLst>
              <a:ext uri="{FF2B5EF4-FFF2-40B4-BE49-F238E27FC236}">
                <a16:creationId xmlns:a16="http://schemas.microsoft.com/office/drawing/2014/main" id="{51C20669-95F1-4AB8-ADDC-E3EF0DA13368}"/>
              </a:ext>
            </a:extLst>
          </p:cNvPr>
          <p:cNvSpPr txBox="1"/>
          <p:nvPr/>
        </p:nvSpPr>
        <p:spPr>
          <a:xfrm>
            <a:off x="6800296" y="1366703"/>
            <a:ext cx="5231907" cy="369332"/>
          </a:xfrm>
          <a:prstGeom prst="rect">
            <a:avLst/>
          </a:prstGeom>
          <a:noFill/>
        </p:spPr>
        <p:txBody>
          <a:bodyPr wrap="square" rtlCol="0">
            <a:spAutoFit/>
          </a:bodyPr>
          <a:lstStyle/>
          <a:p>
            <a:r>
              <a:rPr lang="en-US" dirty="0"/>
              <a:t>Theoretical velocity model for the true velocity model</a:t>
            </a:r>
          </a:p>
        </p:txBody>
      </p:sp>
      <p:sp>
        <p:nvSpPr>
          <p:cNvPr id="8" name="TextBox 7">
            <a:extLst>
              <a:ext uri="{FF2B5EF4-FFF2-40B4-BE49-F238E27FC236}">
                <a16:creationId xmlns:a16="http://schemas.microsoft.com/office/drawing/2014/main" id="{D43BA10A-F48A-4A29-8DED-965C8F554B54}"/>
              </a:ext>
            </a:extLst>
          </p:cNvPr>
          <p:cNvSpPr txBox="1"/>
          <p:nvPr/>
        </p:nvSpPr>
        <p:spPr>
          <a:xfrm>
            <a:off x="8641673" y="5445624"/>
            <a:ext cx="3390530" cy="923330"/>
          </a:xfrm>
          <a:prstGeom prst="rect">
            <a:avLst/>
          </a:prstGeom>
          <a:noFill/>
        </p:spPr>
        <p:txBody>
          <a:bodyPr wrap="square" rtlCol="0">
            <a:spAutoFit/>
          </a:bodyPr>
          <a:lstStyle/>
          <a:p>
            <a:r>
              <a:rPr lang="en-US" dirty="0"/>
              <a:t>Both Rayleigh and Love wave effective modes are different from fundamental modes.</a:t>
            </a:r>
          </a:p>
        </p:txBody>
      </p:sp>
      <p:sp>
        <p:nvSpPr>
          <p:cNvPr id="9" name="Footer Placeholder 8">
            <a:extLst>
              <a:ext uri="{FF2B5EF4-FFF2-40B4-BE49-F238E27FC236}">
                <a16:creationId xmlns:a16="http://schemas.microsoft.com/office/drawing/2014/main" id="{4E57D842-B4EB-4FC8-BF4A-25D9B27CA5BE}"/>
              </a:ext>
            </a:extLst>
          </p:cNvPr>
          <p:cNvSpPr>
            <a:spLocks noGrp="1"/>
          </p:cNvSpPr>
          <p:nvPr>
            <p:ph type="ftr" sz="quarter" idx="11"/>
          </p:nvPr>
        </p:nvSpPr>
        <p:spPr/>
        <p:txBody>
          <a:bodyPr/>
          <a:lstStyle/>
          <a:p>
            <a:r>
              <a:rPr lang="en-US"/>
              <a:t>3C SPAC</a:t>
            </a:r>
          </a:p>
        </p:txBody>
      </p:sp>
      <p:sp>
        <p:nvSpPr>
          <p:cNvPr id="10" name="Slide Number Placeholder 9">
            <a:extLst>
              <a:ext uri="{FF2B5EF4-FFF2-40B4-BE49-F238E27FC236}">
                <a16:creationId xmlns:a16="http://schemas.microsoft.com/office/drawing/2014/main" id="{68664233-0F4C-4B4B-AAB8-B85CE36DA714}"/>
              </a:ext>
            </a:extLst>
          </p:cNvPr>
          <p:cNvSpPr>
            <a:spLocks noGrp="1"/>
          </p:cNvSpPr>
          <p:nvPr>
            <p:ph type="sldNum" sz="quarter" idx="12"/>
          </p:nvPr>
        </p:nvSpPr>
        <p:spPr/>
        <p:txBody>
          <a:bodyPr/>
          <a:lstStyle/>
          <a:p>
            <a:fld id="{FD9491F5-23B5-4B70-9E32-AE266F8D0B61}" type="slidenum">
              <a:rPr lang="en-US" smtClean="0"/>
              <a:t>24</a:t>
            </a:fld>
            <a:endParaRPr lang="en-US"/>
          </a:p>
        </p:txBody>
      </p:sp>
      <p:pic>
        <p:nvPicPr>
          <p:cNvPr id="11" name="Picture 10">
            <a:extLst>
              <a:ext uri="{FF2B5EF4-FFF2-40B4-BE49-F238E27FC236}">
                <a16:creationId xmlns:a16="http://schemas.microsoft.com/office/drawing/2014/main" id="{FCE5DA48-6854-4A90-821C-E794B4921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
        <p:nvSpPr>
          <p:cNvPr id="12" name="TextBox 11">
            <a:extLst>
              <a:ext uri="{FF2B5EF4-FFF2-40B4-BE49-F238E27FC236}">
                <a16:creationId xmlns:a16="http://schemas.microsoft.com/office/drawing/2014/main" id="{7FBFB39A-E1C0-4282-8AE0-FA556309CCAF}"/>
              </a:ext>
            </a:extLst>
          </p:cNvPr>
          <p:cNvSpPr txBox="1"/>
          <p:nvPr/>
        </p:nvSpPr>
        <p:spPr>
          <a:xfrm>
            <a:off x="332508" y="840509"/>
            <a:ext cx="6844147" cy="523220"/>
          </a:xfrm>
          <a:prstGeom prst="rect">
            <a:avLst/>
          </a:prstGeom>
          <a:noFill/>
        </p:spPr>
        <p:txBody>
          <a:bodyPr wrap="square" rtlCol="0">
            <a:spAutoFit/>
          </a:bodyPr>
          <a:lstStyle/>
          <a:p>
            <a:r>
              <a:rPr lang="en-US" sz="2800" i="1" dirty="0">
                <a:solidFill>
                  <a:srgbClr val="C00000"/>
                </a:solidFill>
              </a:rPr>
              <a:t>Numerical example using two layer model</a:t>
            </a:r>
          </a:p>
        </p:txBody>
      </p:sp>
    </p:spTree>
    <p:extLst>
      <p:ext uri="{BB962C8B-B14F-4D97-AF65-F5344CB8AC3E}">
        <p14:creationId xmlns:p14="http://schemas.microsoft.com/office/powerpoint/2010/main" val="8928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378D0-6EBA-4ACC-B333-2689543F06AD}"/>
              </a:ext>
            </a:extLst>
          </p:cNvPr>
          <p:cNvSpPr>
            <a:spLocks noGrp="1"/>
          </p:cNvSpPr>
          <p:nvPr>
            <p:ph type="title"/>
          </p:nvPr>
        </p:nvSpPr>
        <p:spPr>
          <a:xfrm>
            <a:off x="1140041" y="0"/>
            <a:ext cx="10515600" cy="1325563"/>
          </a:xfrm>
        </p:spPr>
        <p:txBody>
          <a:bodyPr/>
          <a:lstStyle/>
          <a:p>
            <a:r>
              <a:rPr lang="en-US" dirty="0"/>
              <a:t>Joint inversion of Rayleigh and Love waves</a:t>
            </a:r>
            <a:br>
              <a:rPr lang="en-US" dirty="0"/>
            </a:br>
            <a:r>
              <a:rPr lang="en-US" dirty="0"/>
              <a:t>(only fundamental mode)</a:t>
            </a:r>
          </a:p>
        </p:txBody>
      </p:sp>
      <p:pic>
        <p:nvPicPr>
          <p:cNvPr id="3" name="Picture 2">
            <a:extLst>
              <a:ext uri="{FF2B5EF4-FFF2-40B4-BE49-F238E27FC236}">
                <a16:creationId xmlns:a16="http://schemas.microsoft.com/office/drawing/2014/main" id="{A8CA31B6-990E-402C-8D45-56B7F6B08428}"/>
              </a:ext>
            </a:extLst>
          </p:cNvPr>
          <p:cNvPicPr>
            <a:picLocks noChangeAspect="1"/>
          </p:cNvPicPr>
          <p:nvPr/>
        </p:nvPicPr>
        <p:blipFill>
          <a:blip r:embed="rId2"/>
          <a:stretch>
            <a:fillRect/>
          </a:stretch>
        </p:blipFill>
        <p:spPr>
          <a:xfrm>
            <a:off x="1305021" y="3967031"/>
            <a:ext cx="4225971" cy="2890969"/>
          </a:xfrm>
          <a:prstGeom prst="rect">
            <a:avLst/>
          </a:prstGeom>
        </p:spPr>
      </p:pic>
      <p:pic>
        <p:nvPicPr>
          <p:cNvPr id="4" name="Picture 3">
            <a:extLst>
              <a:ext uri="{FF2B5EF4-FFF2-40B4-BE49-F238E27FC236}">
                <a16:creationId xmlns:a16="http://schemas.microsoft.com/office/drawing/2014/main" id="{EDA26703-6F32-45CD-BE65-626A826925AA}"/>
              </a:ext>
            </a:extLst>
          </p:cNvPr>
          <p:cNvPicPr>
            <a:picLocks noChangeAspect="1"/>
          </p:cNvPicPr>
          <p:nvPr/>
        </p:nvPicPr>
        <p:blipFill>
          <a:blip r:embed="rId3"/>
          <a:stretch>
            <a:fillRect/>
          </a:stretch>
        </p:blipFill>
        <p:spPr>
          <a:xfrm>
            <a:off x="967670" y="1245664"/>
            <a:ext cx="4935984" cy="2721367"/>
          </a:xfrm>
          <a:prstGeom prst="rect">
            <a:avLst/>
          </a:prstGeom>
        </p:spPr>
      </p:pic>
      <p:pic>
        <p:nvPicPr>
          <p:cNvPr id="5" name="Picture 4">
            <a:extLst>
              <a:ext uri="{FF2B5EF4-FFF2-40B4-BE49-F238E27FC236}">
                <a16:creationId xmlns:a16="http://schemas.microsoft.com/office/drawing/2014/main" id="{CD992EC8-14A4-4F91-9730-627990FB4FED}"/>
              </a:ext>
            </a:extLst>
          </p:cNvPr>
          <p:cNvPicPr>
            <a:picLocks noChangeAspect="1"/>
          </p:cNvPicPr>
          <p:nvPr/>
        </p:nvPicPr>
        <p:blipFill>
          <a:blip r:embed="rId4"/>
          <a:stretch>
            <a:fillRect/>
          </a:stretch>
        </p:blipFill>
        <p:spPr>
          <a:xfrm>
            <a:off x="7025001" y="3967030"/>
            <a:ext cx="4155189" cy="2890970"/>
          </a:xfrm>
          <a:prstGeom prst="rect">
            <a:avLst/>
          </a:prstGeom>
        </p:spPr>
      </p:pic>
      <p:pic>
        <p:nvPicPr>
          <p:cNvPr id="6" name="Picture 5">
            <a:extLst>
              <a:ext uri="{FF2B5EF4-FFF2-40B4-BE49-F238E27FC236}">
                <a16:creationId xmlns:a16="http://schemas.microsoft.com/office/drawing/2014/main" id="{50EAA4CB-B8D8-41CB-A699-B30DEA2EFF7C}"/>
              </a:ext>
            </a:extLst>
          </p:cNvPr>
          <p:cNvPicPr>
            <a:picLocks noChangeAspect="1"/>
          </p:cNvPicPr>
          <p:nvPr/>
        </p:nvPicPr>
        <p:blipFill>
          <a:blip r:embed="rId5"/>
          <a:stretch>
            <a:fillRect/>
          </a:stretch>
        </p:blipFill>
        <p:spPr>
          <a:xfrm>
            <a:off x="7025001" y="1245665"/>
            <a:ext cx="4658551" cy="2721366"/>
          </a:xfrm>
          <a:prstGeom prst="rect">
            <a:avLst/>
          </a:prstGeom>
        </p:spPr>
      </p:pic>
      <p:sp>
        <p:nvSpPr>
          <p:cNvPr id="7" name="Arrow: Right 6">
            <a:extLst>
              <a:ext uri="{FF2B5EF4-FFF2-40B4-BE49-F238E27FC236}">
                <a16:creationId xmlns:a16="http://schemas.microsoft.com/office/drawing/2014/main" id="{D2F07FFB-F0C5-498E-B02F-3E5FC0F69135}"/>
              </a:ext>
            </a:extLst>
          </p:cNvPr>
          <p:cNvSpPr/>
          <p:nvPr/>
        </p:nvSpPr>
        <p:spPr>
          <a:xfrm>
            <a:off x="6001111" y="3418833"/>
            <a:ext cx="1023890" cy="8944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00663FBD-C173-44B6-9242-B75E9FE04982}"/>
              </a:ext>
            </a:extLst>
          </p:cNvPr>
          <p:cNvSpPr txBox="1"/>
          <p:nvPr/>
        </p:nvSpPr>
        <p:spPr>
          <a:xfrm>
            <a:off x="0" y="1482571"/>
            <a:ext cx="1447060" cy="369332"/>
          </a:xfrm>
          <a:prstGeom prst="rect">
            <a:avLst/>
          </a:prstGeom>
          <a:noFill/>
        </p:spPr>
        <p:txBody>
          <a:bodyPr wrap="square" rtlCol="0">
            <a:spAutoFit/>
          </a:bodyPr>
          <a:lstStyle/>
          <a:p>
            <a:r>
              <a:rPr lang="en-US" dirty="0"/>
              <a:t>Initial model</a:t>
            </a:r>
          </a:p>
        </p:txBody>
      </p:sp>
      <p:sp>
        <p:nvSpPr>
          <p:cNvPr id="9" name="TextBox 8">
            <a:extLst>
              <a:ext uri="{FF2B5EF4-FFF2-40B4-BE49-F238E27FC236}">
                <a16:creationId xmlns:a16="http://schemas.microsoft.com/office/drawing/2014/main" id="{BBDB5163-507B-46F9-9BCE-C5DEF1D9BBFC}"/>
              </a:ext>
            </a:extLst>
          </p:cNvPr>
          <p:cNvSpPr txBox="1"/>
          <p:nvPr/>
        </p:nvSpPr>
        <p:spPr>
          <a:xfrm>
            <a:off x="6001111" y="1482571"/>
            <a:ext cx="1649963" cy="369332"/>
          </a:xfrm>
          <a:prstGeom prst="rect">
            <a:avLst/>
          </a:prstGeom>
          <a:noFill/>
        </p:spPr>
        <p:txBody>
          <a:bodyPr wrap="square" rtlCol="0">
            <a:spAutoFit/>
          </a:bodyPr>
          <a:lstStyle/>
          <a:p>
            <a:r>
              <a:rPr lang="en-US" dirty="0"/>
              <a:t>Inverted result</a:t>
            </a:r>
          </a:p>
        </p:txBody>
      </p:sp>
      <p:sp>
        <p:nvSpPr>
          <p:cNvPr id="10" name="TextBox 9">
            <a:extLst>
              <a:ext uri="{FF2B5EF4-FFF2-40B4-BE49-F238E27FC236}">
                <a16:creationId xmlns:a16="http://schemas.microsoft.com/office/drawing/2014/main" id="{CBA47140-005E-4197-9DF9-ED1C0D633F36}"/>
              </a:ext>
            </a:extLst>
          </p:cNvPr>
          <p:cNvSpPr txBox="1"/>
          <p:nvPr/>
        </p:nvSpPr>
        <p:spPr>
          <a:xfrm>
            <a:off x="5338237" y="4359767"/>
            <a:ext cx="2645546" cy="646331"/>
          </a:xfrm>
          <a:prstGeom prst="rect">
            <a:avLst/>
          </a:prstGeom>
          <a:noFill/>
        </p:spPr>
        <p:txBody>
          <a:bodyPr wrap="square" rtlCol="0">
            <a:spAutoFit/>
          </a:bodyPr>
          <a:lstStyle/>
          <a:p>
            <a:r>
              <a:rPr lang="en-US" dirty="0"/>
              <a:t>Inversion using non-linear least squares method.</a:t>
            </a:r>
          </a:p>
        </p:txBody>
      </p:sp>
      <p:sp>
        <p:nvSpPr>
          <p:cNvPr id="11" name="TextBox 10">
            <a:extLst>
              <a:ext uri="{FF2B5EF4-FFF2-40B4-BE49-F238E27FC236}">
                <a16:creationId xmlns:a16="http://schemas.microsoft.com/office/drawing/2014/main" id="{6DE28465-7848-422C-B482-7598BC622C10}"/>
              </a:ext>
            </a:extLst>
          </p:cNvPr>
          <p:cNvSpPr txBox="1"/>
          <p:nvPr/>
        </p:nvSpPr>
        <p:spPr>
          <a:xfrm>
            <a:off x="5758649" y="5974672"/>
            <a:ext cx="6341616" cy="646331"/>
          </a:xfrm>
          <a:prstGeom prst="rect">
            <a:avLst/>
          </a:prstGeom>
          <a:noFill/>
        </p:spPr>
        <p:txBody>
          <a:bodyPr wrap="square" rtlCol="0">
            <a:spAutoFit/>
          </a:bodyPr>
          <a:lstStyle/>
          <a:p>
            <a:r>
              <a:rPr lang="en-US" dirty="0"/>
              <a:t>Inversion using non-linear least squares method decreased the error between observed and theoretical dispersion curves. </a:t>
            </a:r>
          </a:p>
        </p:txBody>
      </p:sp>
      <p:sp>
        <p:nvSpPr>
          <p:cNvPr id="12" name="Footer Placeholder 11">
            <a:extLst>
              <a:ext uri="{FF2B5EF4-FFF2-40B4-BE49-F238E27FC236}">
                <a16:creationId xmlns:a16="http://schemas.microsoft.com/office/drawing/2014/main" id="{75973012-E490-4C3A-A4D0-244172B8104C}"/>
              </a:ext>
            </a:extLst>
          </p:cNvPr>
          <p:cNvSpPr>
            <a:spLocks noGrp="1"/>
          </p:cNvSpPr>
          <p:nvPr>
            <p:ph type="ftr" sz="quarter" idx="11"/>
          </p:nvPr>
        </p:nvSpPr>
        <p:spPr/>
        <p:txBody>
          <a:bodyPr/>
          <a:lstStyle/>
          <a:p>
            <a:r>
              <a:rPr lang="en-US"/>
              <a:t>3C SPAC</a:t>
            </a:r>
          </a:p>
        </p:txBody>
      </p:sp>
      <p:sp>
        <p:nvSpPr>
          <p:cNvPr id="13" name="Slide Number Placeholder 12">
            <a:extLst>
              <a:ext uri="{FF2B5EF4-FFF2-40B4-BE49-F238E27FC236}">
                <a16:creationId xmlns:a16="http://schemas.microsoft.com/office/drawing/2014/main" id="{86319298-326D-4D8A-BDC4-BDBF1F4683D0}"/>
              </a:ext>
            </a:extLst>
          </p:cNvPr>
          <p:cNvSpPr>
            <a:spLocks noGrp="1"/>
          </p:cNvSpPr>
          <p:nvPr>
            <p:ph type="sldNum" sz="quarter" idx="12"/>
          </p:nvPr>
        </p:nvSpPr>
        <p:spPr/>
        <p:txBody>
          <a:bodyPr/>
          <a:lstStyle/>
          <a:p>
            <a:fld id="{FD9491F5-23B5-4B70-9E32-AE266F8D0B61}" type="slidenum">
              <a:rPr lang="en-US" smtClean="0"/>
              <a:t>25</a:t>
            </a:fld>
            <a:endParaRPr lang="en-US"/>
          </a:p>
        </p:txBody>
      </p:sp>
      <p:pic>
        <p:nvPicPr>
          <p:cNvPr id="14" name="Picture 13">
            <a:extLst>
              <a:ext uri="{FF2B5EF4-FFF2-40B4-BE49-F238E27FC236}">
                <a16:creationId xmlns:a16="http://schemas.microsoft.com/office/drawing/2014/main" id="{19DECE18-FCA2-4C3D-B69F-CA1E2A4AC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Tree>
    <p:extLst>
      <p:ext uri="{BB962C8B-B14F-4D97-AF65-F5344CB8AC3E}">
        <p14:creationId xmlns:p14="http://schemas.microsoft.com/office/powerpoint/2010/main" val="2266597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4F85C-CEC0-41AA-9F2E-523FD527C176}"/>
              </a:ext>
            </a:extLst>
          </p:cNvPr>
          <p:cNvPicPr>
            <a:picLocks noChangeAspect="1"/>
          </p:cNvPicPr>
          <p:nvPr/>
        </p:nvPicPr>
        <p:blipFill>
          <a:blip r:embed="rId2"/>
          <a:stretch>
            <a:fillRect/>
          </a:stretch>
        </p:blipFill>
        <p:spPr>
          <a:xfrm>
            <a:off x="6894989" y="3876675"/>
            <a:ext cx="4319588" cy="2981325"/>
          </a:xfrm>
          <a:prstGeom prst="rect">
            <a:avLst/>
          </a:prstGeom>
        </p:spPr>
      </p:pic>
      <p:pic>
        <p:nvPicPr>
          <p:cNvPr id="4" name="Picture 3">
            <a:extLst>
              <a:ext uri="{FF2B5EF4-FFF2-40B4-BE49-F238E27FC236}">
                <a16:creationId xmlns:a16="http://schemas.microsoft.com/office/drawing/2014/main" id="{79772602-BD97-4D95-A874-F28CC6D598D1}"/>
              </a:ext>
            </a:extLst>
          </p:cNvPr>
          <p:cNvPicPr>
            <a:picLocks noChangeAspect="1"/>
          </p:cNvPicPr>
          <p:nvPr/>
        </p:nvPicPr>
        <p:blipFill>
          <a:blip r:embed="rId3"/>
          <a:stretch>
            <a:fillRect/>
          </a:stretch>
        </p:blipFill>
        <p:spPr>
          <a:xfrm>
            <a:off x="6782496" y="1298805"/>
            <a:ext cx="4967700" cy="2577869"/>
          </a:xfrm>
          <a:prstGeom prst="rect">
            <a:avLst/>
          </a:prstGeom>
        </p:spPr>
      </p:pic>
      <p:pic>
        <p:nvPicPr>
          <p:cNvPr id="5" name="Picture 4">
            <a:extLst>
              <a:ext uri="{FF2B5EF4-FFF2-40B4-BE49-F238E27FC236}">
                <a16:creationId xmlns:a16="http://schemas.microsoft.com/office/drawing/2014/main" id="{D55B3013-437C-4D46-9C20-BF2CF3644D1E}"/>
              </a:ext>
            </a:extLst>
          </p:cNvPr>
          <p:cNvPicPr>
            <a:picLocks noChangeAspect="1"/>
          </p:cNvPicPr>
          <p:nvPr/>
        </p:nvPicPr>
        <p:blipFill>
          <a:blip r:embed="rId4"/>
          <a:stretch>
            <a:fillRect/>
          </a:stretch>
        </p:blipFill>
        <p:spPr>
          <a:xfrm>
            <a:off x="909221" y="3903431"/>
            <a:ext cx="4387791" cy="2954569"/>
          </a:xfrm>
          <a:prstGeom prst="rect">
            <a:avLst/>
          </a:prstGeom>
        </p:spPr>
      </p:pic>
      <p:pic>
        <p:nvPicPr>
          <p:cNvPr id="6" name="Picture 5">
            <a:extLst>
              <a:ext uri="{FF2B5EF4-FFF2-40B4-BE49-F238E27FC236}">
                <a16:creationId xmlns:a16="http://schemas.microsoft.com/office/drawing/2014/main" id="{0AF6B6F8-CADB-4CA8-B8B1-2BC503B21E08}"/>
              </a:ext>
            </a:extLst>
          </p:cNvPr>
          <p:cNvPicPr>
            <a:picLocks noChangeAspect="1"/>
          </p:cNvPicPr>
          <p:nvPr/>
        </p:nvPicPr>
        <p:blipFill>
          <a:blip r:embed="rId5"/>
          <a:stretch>
            <a:fillRect/>
          </a:stretch>
        </p:blipFill>
        <p:spPr>
          <a:xfrm>
            <a:off x="909221" y="1325563"/>
            <a:ext cx="4967700" cy="2577868"/>
          </a:xfrm>
          <a:prstGeom prst="rect">
            <a:avLst/>
          </a:prstGeom>
        </p:spPr>
      </p:pic>
      <p:sp>
        <p:nvSpPr>
          <p:cNvPr id="2" name="Title 1">
            <a:extLst>
              <a:ext uri="{FF2B5EF4-FFF2-40B4-BE49-F238E27FC236}">
                <a16:creationId xmlns:a16="http://schemas.microsoft.com/office/drawing/2014/main" id="{92EE55FB-23B2-4F78-B5A0-4671845E7EAC}"/>
              </a:ext>
            </a:extLst>
          </p:cNvPr>
          <p:cNvSpPr>
            <a:spLocks noGrp="1"/>
          </p:cNvSpPr>
          <p:nvPr>
            <p:ph type="title"/>
          </p:nvPr>
        </p:nvSpPr>
        <p:spPr>
          <a:xfrm>
            <a:off x="909221" y="0"/>
            <a:ext cx="10515600" cy="1325563"/>
          </a:xfrm>
        </p:spPr>
        <p:txBody>
          <a:bodyPr/>
          <a:lstStyle/>
          <a:p>
            <a:r>
              <a:rPr lang="en-US" dirty="0"/>
              <a:t>Joint inversion of Rayleigh and Love waves</a:t>
            </a:r>
            <a:br>
              <a:rPr lang="en-US" dirty="0"/>
            </a:br>
            <a:r>
              <a:rPr lang="en-US" dirty="0"/>
              <a:t>(including higher modes)</a:t>
            </a:r>
          </a:p>
        </p:txBody>
      </p:sp>
      <p:sp>
        <p:nvSpPr>
          <p:cNvPr id="7" name="TextBox 6">
            <a:extLst>
              <a:ext uri="{FF2B5EF4-FFF2-40B4-BE49-F238E27FC236}">
                <a16:creationId xmlns:a16="http://schemas.microsoft.com/office/drawing/2014/main" id="{DB23968F-1A50-4E6B-ABA5-9EE74DDE49DA}"/>
              </a:ext>
            </a:extLst>
          </p:cNvPr>
          <p:cNvSpPr txBox="1"/>
          <p:nvPr/>
        </p:nvSpPr>
        <p:spPr>
          <a:xfrm>
            <a:off x="0" y="1482571"/>
            <a:ext cx="1447060" cy="369332"/>
          </a:xfrm>
          <a:prstGeom prst="rect">
            <a:avLst/>
          </a:prstGeom>
          <a:noFill/>
        </p:spPr>
        <p:txBody>
          <a:bodyPr wrap="square" rtlCol="0">
            <a:spAutoFit/>
          </a:bodyPr>
          <a:lstStyle/>
          <a:p>
            <a:r>
              <a:rPr lang="en-US" dirty="0"/>
              <a:t>Initial model</a:t>
            </a:r>
          </a:p>
        </p:txBody>
      </p:sp>
      <p:sp>
        <p:nvSpPr>
          <p:cNvPr id="8" name="TextBox 7">
            <a:extLst>
              <a:ext uri="{FF2B5EF4-FFF2-40B4-BE49-F238E27FC236}">
                <a16:creationId xmlns:a16="http://schemas.microsoft.com/office/drawing/2014/main" id="{51507BC3-E77C-497B-8CB1-78E4BA17AE7A}"/>
              </a:ext>
            </a:extLst>
          </p:cNvPr>
          <p:cNvSpPr txBox="1"/>
          <p:nvPr/>
        </p:nvSpPr>
        <p:spPr>
          <a:xfrm>
            <a:off x="5850185" y="1482571"/>
            <a:ext cx="1649963" cy="369332"/>
          </a:xfrm>
          <a:prstGeom prst="rect">
            <a:avLst/>
          </a:prstGeom>
          <a:noFill/>
        </p:spPr>
        <p:txBody>
          <a:bodyPr wrap="square" rtlCol="0">
            <a:spAutoFit/>
          </a:bodyPr>
          <a:lstStyle/>
          <a:p>
            <a:r>
              <a:rPr lang="en-US" dirty="0"/>
              <a:t>Inverted result</a:t>
            </a:r>
          </a:p>
        </p:txBody>
      </p:sp>
      <p:sp>
        <p:nvSpPr>
          <p:cNvPr id="9" name="Arrow: Right 8">
            <a:extLst>
              <a:ext uri="{FF2B5EF4-FFF2-40B4-BE49-F238E27FC236}">
                <a16:creationId xmlns:a16="http://schemas.microsoft.com/office/drawing/2014/main" id="{3FBEF4CB-5F40-48EF-8D94-4BF01A9B585E}"/>
              </a:ext>
            </a:extLst>
          </p:cNvPr>
          <p:cNvSpPr/>
          <p:nvPr/>
        </p:nvSpPr>
        <p:spPr>
          <a:xfrm>
            <a:off x="6001111" y="3418833"/>
            <a:ext cx="1023890" cy="8944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9DA2262B-379C-4D75-91BE-BE671FC83FFB}"/>
              </a:ext>
            </a:extLst>
          </p:cNvPr>
          <p:cNvSpPr txBox="1"/>
          <p:nvPr/>
        </p:nvSpPr>
        <p:spPr>
          <a:xfrm>
            <a:off x="5190283" y="4347662"/>
            <a:ext cx="2645546" cy="646331"/>
          </a:xfrm>
          <a:prstGeom prst="rect">
            <a:avLst/>
          </a:prstGeom>
          <a:noFill/>
        </p:spPr>
        <p:txBody>
          <a:bodyPr wrap="square" rtlCol="0">
            <a:spAutoFit/>
          </a:bodyPr>
          <a:lstStyle/>
          <a:p>
            <a:r>
              <a:rPr lang="en-US" dirty="0"/>
              <a:t>Inversion using Genetic Algorithm (GA).</a:t>
            </a:r>
          </a:p>
        </p:txBody>
      </p:sp>
      <p:sp>
        <p:nvSpPr>
          <p:cNvPr id="11" name="TextBox 10">
            <a:extLst>
              <a:ext uri="{FF2B5EF4-FFF2-40B4-BE49-F238E27FC236}">
                <a16:creationId xmlns:a16="http://schemas.microsoft.com/office/drawing/2014/main" id="{4AE7BB9C-10BD-4967-AB65-91D54B612620}"/>
              </a:ext>
            </a:extLst>
          </p:cNvPr>
          <p:cNvSpPr txBox="1"/>
          <p:nvPr/>
        </p:nvSpPr>
        <p:spPr>
          <a:xfrm>
            <a:off x="5297012" y="5928202"/>
            <a:ext cx="6341616" cy="646331"/>
          </a:xfrm>
          <a:prstGeom prst="rect">
            <a:avLst/>
          </a:prstGeom>
          <a:noFill/>
        </p:spPr>
        <p:txBody>
          <a:bodyPr wrap="square" rtlCol="0">
            <a:spAutoFit/>
          </a:bodyPr>
          <a:lstStyle/>
          <a:p>
            <a:r>
              <a:rPr lang="en-US" dirty="0"/>
              <a:t>Inversion using GA decreased the error between observed and theoretical (effective mode) dispersion curves. </a:t>
            </a:r>
          </a:p>
        </p:txBody>
      </p:sp>
      <p:sp>
        <p:nvSpPr>
          <p:cNvPr id="12" name="Footer Placeholder 11">
            <a:extLst>
              <a:ext uri="{FF2B5EF4-FFF2-40B4-BE49-F238E27FC236}">
                <a16:creationId xmlns:a16="http://schemas.microsoft.com/office/drawing/2014/main" id="{CBF911CB-F0D3-4E14-9295-DA758DC74177}"/>
              </a:ext>
            </a:extLst>
          </p:cNvPr>
          <p:cNvSpPr>
            <a:spLocks noGrp="1"/>
          </p:cNvSpPr>
          <p:nvPr>
            <p:ph type="ftr" sz="quarter" idx="11"/>
          </p:nvPr>
        </p:nvSpPr>
        <p:spPr/>
        <p:txBody>
          <a:bodyPr/>
          <a:lstStyle/>
          <a:p>
            <a:r>
              <a:rPr lang="en-US"/>
              <a:t>3C SPAC</a:t>
            </a:r>
          </a:p>
        </p:txBody>
      </p:sp>
      <p:sp>
        <p:nvSpPr>
          <p:cNvPr id="13" name="Slide Number Placeholder 12">
            <a:extLst>
              <a:ext uri="{FF2B5EF4-FFF2-40B4-BE49-F238E27FC236}">
                <a16:creationId xmlns:a16="http://schemas.microsoft.com/office/drawing/2014/main" id="{586EFA3E-FAD4-4ADC-AD28-D9DEB48A11A3}"/>
              </a:ext>
            </a:extLst>
          </p:cNvPr>
          <p:cNvSpPr>
            <a:spLocks noGrp="1"/>
          </p:cNvSpPr>
          <p:nvPr>
            <p:ph type="sldNum" sz="quarter" idx="12"/>
          </p:nvPr>
        </p:nvSpPr>
        <p:spPr/>
        <p:txBody>
          <a:bodyPr/>
          <a:lstStyle/>
          <a:p>
            <a:fld id="{FD9491F5-23B5-4B70-9E32-AE266F8D0B61}" type="slidenum">
              <a:rPr lang="en-US" smtClean="0"/>
              <a:t>26</a:t>
            </a:fld>
            <a:endParaRPr lang="en-US"/>
          </a:p>
        </p:txBody>
      </p:sp>
      <p:pic>
        <p:nvPicPr>
          <p:cNvPr id="14" name="Picture 13">
            <a:extLst>
              <a:ext uri="{FF2B5EF4-FFF2-40B4-BE49-F238E27FC236}">
                <a16:creationId xmlns:a16="http://schemas.microsoft.com/office/drawing/2014/main" id="{63CB3976-A4BF-4052-9C13-9EDE4843C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Tree>
    <p:extLst>
      <p:ext uri="{BB962C8B-B14F-4D97-AF65-F5344CB8AC3E}">
        <p14:creationId xmlns:p14="http://schemas.microsoft.com/office/powerpoint/2010/main" val="2965497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FD645D-91BF-4BFF-87B0-943E89550202}"/>
              </a:ext>
            </a:extLst>
          </p:cNvPr>
          <p:cNvPicPr>
            <a:picLocks noChangeAspect="1"/>
          </p:cNvPicPr>
          <p:nvPr/>
        </p:nvPicPr>
        <p:blipFill>
          <a:blip r:embed="rId2"/>
          <a:stretch>
            <a:fillRect/>
          </a:stretch>
        </p:blipFill>
        <p:spPr>
          <a:xfrm>
            <a:off x="1229942" y="1473439"/>
            <a:ext cx="4710968" cy="2734576"/>
          </a:xfrm>
          <a:prstGeom prst="rect">
            <a:avLst/>
          </a:prstGeom>
        </p:spPr>
      </p:pic>
      <p:pic>
        <p:nvPicPr>
          <p:cNvPr id="6" name="Picture 5">
            <a:extLst>
              <a:ext uri="{FF2B5EF4-FFF2-40B4-BE49-F238E27FC236}">
                <a16:creationId xmlns:a16="http://schemas.microsoft.com/office/drawing/2014/main" id="{A50F7729-E408-4A59-A3AB-F8990611AAD1}"/>
              </a:ext>
            </a:extLst>
          </p:cNvPr>
          <p:cNvPicPr>
            <a:picLocks noChangeAspect="1"/>
          </p:cNvPicPr>
          <p:nvPr/>
        </p:nvPicPr>
        <p:blipFill>
          <a:blip r:embed="rId3"/>
          <a:stretch>
            <a:fillRect/>
          </a:stretch>
        </p:blipFill>
        <p:spPr>
          <a:xfrm>
            <a:off x="7175121" y="1473439"/>
            <a:ext cx="4728152" cy="2649984"/>
          </a:xfrm>
          <a:prstGeom prst="rect">
            <a:avLst/>
          </a:prstGeom>
        </p:spPr>
      </p:pic>
      <p:sp>
        <p:nvSpPr>
          <p:cNvPr id="2" name="Title 1">
            <a:extLst>
              <a:ext uri="{FF2B5EF4-FFF2-40B4-BE49-F238E27FC236}">
                <a16:creationId xmlns:a16="http://schemas.microsoft.com/office/drawing/2014/main" id="{F4DD0A27-0CBE-47FE-9828-F06C321469CF}"/>
              </a:ext>
            </a:extLst>
          </p:cNvPr>
          <p:cNvSpPr>
            <a:spLocks noGrp="1"/>
          </p:cNvSpPr>
          <p:nvPr>
            <p:ph type="title"/>
          </p:nvPr>
        </p:nvSpPr>
        <p:spPr>
          <a:xfrm>
            <a:off x="838200" y="0"/>
            <a:ext cx="10515600" cy="1325563"/>
          </a:xfrm>
        </p:spPr>
        <p:txBody>
          <a:bodyPr/>
          <a:lstStyle/>
          <a:p>
            <a:r>
              <a:rPr lang="en-US" dirty="0"/>
              <a:t>Joint inversion of Rayleigh and Love waves</a:t>
            </a:r>
            <a:br>
              <a:rPr lang="en-US" dirty="0"/>
            </a:br>
            <a:r>
              <a:rPr lang="en-US" dirty="0"/>
              <a:t>(including higher modes)</a:t>
            </a:r>
          </a:p>
        </p:txBody>
      </p:sp>
      <p:sp>
        <p:nvSpPr>
          <p:cNvPr id="3" name="TextBox 2">
            <a:extLst>
              <a:ext uri="{FF2B5EF4-FFF2-40B4-BE49-F238E27FC236}">
                <a16:creationId xmlns:a16="http://schemas.microsoft.com/office/drawing/2014/main" id="{BB1523F6-2A40-4B4B-887C-139673128F6D}"/>
              </a:ext>
            </a:extLst>
          </p:cNvPr>
          <p:cNvSpPr txBox="1"/>
          <p:nvPr/>
        </p:nvSpPr>
        <p:spPr>
          <a:xfrm>
            <a:off x="0" y="1482571"/>
            <a:ext cx="1447060" cy="369332"/>
          </a:xfrm>
          <a:prstGeom prst="rect">
            <a:avLst/>
          </a:prstGeom>
          <a:noFill/>
        </p:spPr>
        <p:txBody>
          <a:bodyPr wrap="square" rtlCol="0">
            <a:spAutoFit/>
          </a:bodyPr>
          <a:lstStyle/>
          <a:p>
            <a:r>
              <a:rPr lang="en-US" dirty="0"/>
              <a:t>Initial model</a:t>
            </a:r>
          </a:p>
        </p:txBody>
      </p:sp>
      <p:sp>
        <p:nvSpPr>
          <p:cNvPr id="4" name="TextBox 3">
            <a:extLst>
              <a:ext uri="{FF2B5EF4-FFF2-40B4-BE49-F238E27FC236}">
                <a16:creationId xmlns:a16="http://schemas.microsoft.com/office/drawing/2014/main" id="{F8052E4B-1490-4F73-8C90-114F4BAD20A0}"/>
              </a:ext>
            </a:extLst>
          </p:cNvPr>
          <p:cNvSpPr txBox="1"/>
          <p:nvPr/>
        </p:nvSpPr>
        <p:spPr>
          <a:xfrm>
            <a:off x="5850185" y="1482571"/>
            <a:ext cx="1649963" cy="369332"/>
          </a:xfrm>
          <a:prstGeom prst="rect">
            <a:avLst/>
          </a:prstGeom>
          <a:noFill/>
        </p:spPr>
        <p:txBody>
          <a:bodyPr wrap="square" rtlCol="0">
            <a:spAutoFit/>
          </a:bodyPr>
          <a:lstStyle/>
          <a:p>
            <a:r>
              <a:rPr lang="en-US" dirty="0"/>
              <a:t>Inverted result</a:t>
            </a:r>
          </a:p>
        </p:txBody>
      </p:sp>
      <p:pic>
        <p:nvPicPr>
          <p:cNvPr id="5" name="Picture 4">
            <a:extLst>
              <a:ext uri="{FF2B5EF4-FFF2-40B4-BE49-F238E27FC236}">
                <a16:creationId xmlns:a16="http://schemas.microsoft.com/office/drawing/2014/main" id="{DA0DE7DE-7E9B-4DBD-AB0C-1B1D29DBFA01}"/>
              </a:ext>
            </a:extLst>
          </p:cNvPr>
          <p:cNvPicPr>
            <a:picLocks noChangeAspect="1"/>
          </p:cNvPicPr>
          <p:nvPr/>
        </p:nvPicPr>
        <p:blipFill>
          <a:blip r:embed="rId4"/>
          <a:stretch>
            <a:fillRect/>
          </a:stretch>
        </p:blipFill>
        <p:spPr>
          <a:xfrm>
            <a:off x="7299411" y="4208015"/>
            <a:ext cx="4384967" cy="2649984"/>
          </a:xfrm>
          <a:prstGeom prst="rect">
            <a:avLst/>
          </a:prstGeom>
        </p:spPr>
      </p:pic>
      <p:pic>
        <p:nvPicPr>
          <p:cNvPr id="8" name="Picture 7">
            <a:extLst>
              <a:ext uri="{FF2B5EF4-FFF2-40B4-BE49-F238E27FC236}">
                <a16:creationId xmlns:a16="http://schemas.microsoft.com/office/drawing/2014/main" id="{FEF77427-EC3D-497C-B248-6749C6FD513C}"/>
              </a:ext>
            </a:extLst>
          </p:cNvPr>
          <p:cNvPicPr>
            <a:picLocks noChangeAspect="1"/>
          </p:cNvPicPr>
          <p:nvPr/>
        </p:nvPicPr>
        <p:blipFill>
          <a:blip r:embed="rId5"/>
          <a:stretch>
            <a:fillRect/>
          </a:stretch>
        </p:blipFill>
        <p:spPr>
          <a:xfrm>
            <a:off x="1150378" y="4203661"/>
            <a:ext cx="4384967" cy="2654338"/>
          </a:xfrm>
          <a:prstGeom prst="rect">
            <a:avLst/>
          </a:prstGeom>
        </p:spPr>
      </p:pic>
      <p:sp>
        <p:nvSpPr>
          <p:cNvPr id="9" name="Arrow: Right 8">
            <a:extLst>
              <a:ext uri="{FF2B5EF4-FFF2-40B4-BE49-F238E27FC236}">
                <a16:creationId xmlns:a16="http://schemas.microsoft.com/office/drawing/2014/main" id="{D9F5F4BF-6FBD-47E9-B80C-7D7464AABAFF}"/>
              </a:ext>
            </a:extLst>
          </p:cNvPr>
          <p:cNvSpPr/>
          <p:nvPr/>
        </p:nvSpPr>
        <p:spPr>
          <a:xfrm>
            <a:off x="6001111" y="3418833"/>
            <a:ext cx="1023890" cy="8944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B2643F67-F7AF-4198-AC96-DE2207374C8D}"/>
              </a:ext>
            </a:extLst>
          </p:cNvPr>
          <p:cNvSpPr txBox="1"/>
          <p:nvPr/>
        </p:nvSpPr>
        <p:spPr>
          <a:xfrm>
            <a:off x="5535345" y="4345148"/>
            <a:ext cx="2464839" cy="646331"/>
          </a:xfrm>
          <a:prstGeom prst="rect">
            <a:avLst/>
          </a:prstGeom>
          <a:noFill/>
        </p:spPr>
        <p:txBody>
          <a:bodyPr wrap="square" rtlCol="0">
            <a:spAutoFit/>
          </a:bodyPr>
          <a:lstStyle/>
          <a:p>
            <a:r>
              <a:rPr lang="en-US" dirty="0"/>
              <a:t>Inversion using Genetic Algorithm (GA).</a:t>
            </a:r>
          </a:p>
        </p:txBody>
      </p:sp>
      <p:sp>
        <p:nvSpPr>
          <p:cNvPr id="11" name="Footer Placeholder 10">
            <a:extLst>
              <a:ext uri="{FF2B5EF4-FFF2-40B4-BE49-F238E27FC236}">
                <a16:creationId xmlns:a16="http://schemas.microsoft.com/office/drawing/2014/main" id="{6169E127-2BF8-4FAB-A470-2D705D4E3DB4}"/>
              </a:ext>
            </a:extLst>
          </p:cNvPr>
          <p:cNvSpPr>
            <a:spLocks noGrp="1"/>
          </p:cNvSpPr>
          <p:nvPr>
            <p:ph type="ftr" sz="quarter" idx="11"/>
          </p:nvPr>
        </p:nvSpPr>
        <p:spPr/>
        <p:txBody>
          <a:bodyPr/>
          <a:lstStyle/>
          <a:p>
            <a:r>
              <a:rPr lang="en-US"/>
              <a:t>3C SPAC</a:t>
            </a:r>
          </a:p>
        </p:txBody>
      </p:sp>
      <p:sp>
        <p:nvSpPr>
          <p:cNvPr id="12" name="Slide Number Placeholder 11">
            <a:extLst>
              <a:ext uri="{FF2B5EF4-FFF2-40B4-BE49-F238E27FC236}">
                <a16:creationId xmlns:a16="http://schemas.microsoft.com/office/drawing/2014/main" id="{C523CD98-62F2-412D-8D64-BA543CABC90B}"/>
              </a:ext>
            </a:extLst>
          </p:cNvPr>
          <p:cNvSpPr>
            <a:spLocks noGrp="1"/>
          </p:cNvSpPr>
          <p:nvPr>
            <p:ph type="sldNum" sz="quarter" idx="12"/>
          </p:nvPr>
        </p:nvSpPr>
        <p:spPr/>
        <p:txBody>
          <a:bodyPr/>
          <a:lstStyle/>
          <a:p>
            <a:fld id="{FD9491F5-23B5-4B70-9E32-AE266F8D0B61}" type="slidenum">
              <a:rPr lang="en-US" smtClean="0"/>
              <a:t>27</a:t>
            </a:fld>
            <a:endParaRPr lang="en-US"/>
          </a:p>
        </p:txBody>
      </p:sp>
      <p:pic>
        <p:nvPicPr>
          <p:cNvPr id="13" name="Picture 12">
            <a:extLst>
              <a:ext uri="{FF2B5EF4-FFF2-40B4-BE49-F238E27FC236}">
                <a16:creationId xmlns:a16="http://schemas.microsoft.com/office/drawing/2014/main" id="{1A04B201-122F-401D-AABA-24C4035D0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
        <p:nvSpPr>
          <p:cNvPr id="14" name="TextBox 13">
            <a:extLst>
              <a:ext uri="{FF2B5EF4-FFF2-40B4-BE49-F238E27FC236}">
                <a16:creationId xmlns:a16="http://schemas.microsoft.com/office/drawing/2014/main" id="{4EE94D20-3506-4412-A47A-10A28F7361EC}"/>
              </a:ext>
            </a:extLst>
          </p:cNvPr>
          <p:cNvSpPr txBox="1"/>
          <p:nvPr/>
        </p:nvSpPr>
        <p:spPr>
          <a:xfrm>
            <a:off x="180854" y="1031792"/>
            <a:ext cx="6844147" cy="523220"/>
          </a:xfrm>
          <a:prstGeom prst="rect">
            <a:avLst/>
          </a:prstGeom>
          <a:noFill/>
        </p:spPr>
        <p:txBody>
          <a:bodyPr wrap="square" rtlCol="0">
            <a:spAutoFit/>
          </a:bodyPr>
          <a:lstStyle/>
          <a:p>
            <a:r>
              <a:rPr lang="en-US" sz="2800" i="1" dirty="0">
                <a:solidFill>
                  <a:srgbClr val="C00000"/>
                </a:solidFill>
              </a:rPr>
              <a:t>Field data example</a:t>
            </a:r>
          </a:p>
        </p:txBody>
      </p:sp>
    </p:spTree>
    <p:extLst>
      <p:ext uri="{BB962C8B-B14F-4D97-AF65-F5344CB8AC3E}">
        <p14:creationId xmlns:p14="http://schemas.microsoft.com/office/powerpoint/2010/main" val="3774546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6069-D1FD-41C0-A158-9209A475904F}"/>
              </a:ext>
            </a:extLst>
          </p:cNvPr>
          <p:cNvSpPr>
            <a:spLocks noGrp="1"/>
          </p:cNvSpPr>
          <p:nvPr>
            <p:ph type="title"/>
          </p:nvPr>
        </p:nvSpPr>
        <p:spPr>
          <a:xfrm>
            <a:off x="415636" y="0"/>
            <a:ext cx="10771909" cy="1325563"/>
          </a:xfrm>
        </p:spPr>
        <p:txBody>
          <a:bodyPr/>
          <a:lstStyle/>
          <a:p>
            <a:r>
              <a:rPr lang="en-US" dirty="0">
                <a:solidFill>
                  <a:schemeClr val="bg1">
                    <a:lumMod val="65000"/>
                  </a:schemeClr>
                </a:solidFill>
              </a:rPr>
              <a:t>Option : Use dispersion curve from transverse component as Love wave </a:t>
            </a:r>
          </a:p>
        </p:txBody>
      </p:sp>
      <p:sp>
        <p:nvSpPr>
          <p:cNvPr id="3" name="Footer Placeholder 2">
            <a:extLst>
              <a:ext uri="{FF2B5EF4-FFF2-40B4-BE49-F238E27FC236}">
                <a16:creationId xmlns:a16="http://schemas.microsoft.com/office/drawing/2014/main" id="{485211E2-3290-48A2-A01F-7D68ACBF9F09}"/>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8CAB5F59-7030-4AA7-BFC6-3DC4B96C6B5C}"/>
              </a:ext>
            </a:extLst>
          </p:cNvPr>
          <p:cNvSpPr>
            <a:spLocks noGrp="1"/>
          </p:cNvSpPr>
          <p:nvPr>
            <p:ph type="sldNum" sz="quarter" idx="12"/>
          </p:nvPr>
        </p:nvSpPr>
        <p:spPr/>
        <p:txBody>
          <a:bodyPr/>
          <a:lstStyle/>
          <a:p>
            <a:fld id="{9C51C78E-B1DD-448D-A233-51A09E0999A1}" type="slidenum">
              <a:rPr lang="en-US" smtClean="0"/>
              <a:t>28</a:t>
            </a:fld>
            <a:endParaRPr lang="en-US"/>
          </a:p>
        </p:txBody>
      </p:sp>
      <p:sp>
        <p:nvSpPr>
          <p:cNvPr id="9" name="Freeform: Shape 8">
            <a:extLst>
              <a:ext uri="{FF2B5EF4-FFF2-40B4-BE49-F238E27FC236}">
                <a16:creationId xmlns:a16="http://schemas.microsoft.com/office/drawing/2014/main" id="{CAED438A-A129-4477-A7CD-7CE6956FE271}"/>
              </a:ext>
            </a:extLst>
          </p:cNvPr>
          <p:cNvSpPr/>
          <p:nvPr/>
        </p:nvSpPr>
        <p:spPr>
          <a:xfrm>
            <a:off x="644454" y="3436352"/>
            <a:ext cx="1819563" cy="777982"/>
          </a:xfrm>
          <a:custGeom>
            <a:avLst/>
            <a:gdLst>
              <a:gd name="connsiteX0" fmla="*/ 0 w 1782618"/>
              <a:gd name="connsiteY0" fmla="*/ 23186 h 735179"/>
              <a:gd name="connsiteX1" fmla="*/ 323273 w 1782618"/>
              <a:gd name="connsiteY1" fmla="*/ 87840 h 735179"/>
              <a:gd name="connsiteX2" fmla="*/ 692727 w 1782618"/>
              <a:gd name="connsiteY2" fmla="*/ 734386 h 735179"/>
              <a:gd name="connsiteX3" fmla="*/ 1034473 w 1782618"/>
              <a:gd name="connsiteY3" fmla="*/ 226386 h 735179"/>
              <a:gd name="connsiteX4" fmla="*/ 1320800 w 1782618"/>
              <a:gd name="connsiteY4" fmla="*/ 475768 h 735179"/>
              <a:gd name="connsiteX5" fmla="*/ 1477818 w 1782618"/>
              <a:gd name="connsiteY5" fmla="*/ 374168 h 735179"/>
              <a:gd name="connsiteX6" fmla="*/ 1782618 w 1782618"/>
              <a:gd name="connsiteY6" fmla="*/ 392640 h 735179"/>
              <a:gd name="connsiteX0" fmla="*/ 0 w 1819563"/>
              <a:gd name="connsiteY0" fmla="*/ 10571 h 777982"/>
              <a:gd name="connsiteX1" fmla="*/ 360218 w 1819563"/>
              <a:gd name="connsiteY1" fmla="*/ 130643 h 777982"/>
              <a:gd name="connsiteX2" fmla="*/ 729672 w 1819563"/>
              <a:gd name="connsiteY2" fmla="*/ 777189 h 777982"/>
              <a:gd name="connsiteX3" fmla="*/ 1071418 w 1819563"/>
              <a:gd name="connsiteY3" fmla="*/ 269189 h 777982"/>
              <a:gd name="connsiteX4" fmla="*/ 1357745 w 1819563"/>
              <a:gd name="connsiteY4" fmla="*/ 518571 h 777982"/>
              <a:gd name="connsiteX5" fmla="*/ 1514763 w 1819563"/>
              <a:gd name="connsiteY5" fmla="*/ 416971 h 777982"/>
              <a:gd name="connsiteX6" fmla="*/ 1819563 w 1819563"/>
              <a:gd name="connsiteY6" fmla="*/ 435443 h 7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3" h="777982">
                <a:moveTo>
                  <a:pt x="0" y="10571"/>
                </a:moveTo>
                <a:cubicBezTo>
                  <a:pt x="103909" y="-16369"/>
                  <a:pt x="238606" y="2873"/>
                  <a:pt x="360218" y="130643"/>
                </a:cubicBezTo>
                <a:cubicBezTo>
                  <a:pt x="481830" y="258413"/>
                  <a:pt x="611139" y="754098"/>
                  <a:pt x="729672" y="777189"/>
                </a:cubicBezTo>
                <a:cubicBezTo>
                  <a:pt x="848205" y="800280"/>
                  <a:pt x="966739" y="312292"/>
                  <a:pt x="1071418" y="269189"/>
                </a:cubicBezTo>
                <a:cubicBezTo>
                  <a:pt x="1176097" y="226086"/>
                  <a:pt x="1283854" y="493941"/>
                  <a:pt x="1357745" y="518571"/>
                </a:cubicBezTo>
                <a:cubicBezTo>
                  <a:pt x="1431636" y="543201"/>
                  <a:pt x="1437793" y="430826"/>
                  <a:pt x="1514763" y="416971"/>
                </a:cubicBezTo>
                <a:cubicBezTo>
                  <a:pt x="1591733" y="403116"/>
                  <a:pt x="1705648" y="419279"/>
                  <a:pt x="1819563" y="435443"/>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C49F01-C187-4E2D-B7BF-5981380E12E1}"/>
              </a:ext>
            </a:extLst>
          </p:cNvPr>
          <p:cNvSpPr txBox="1"/>
          <p:nvPr/>
        </p:nvSpPr>
        <p:spPr>
          <a:xfrm>
            <a:off x="261561" y="2431583"/>
            <a:ext cx="2808098" cy="369332"/>
          </a:xfrm>
          <a:prstGeom prst="rect">
            <a:avLst/>
          </a:prstGeom>
          <a:noFill/>
        </p:spPr>
        <p:txBody>
          <a:bodyPr wrap="square" rtlCol="0">
            <a:spAutoFit/>
          </a:bodyPr>
          <a:lstStyle/>
          <a:p>
            <a:r>
              <a:rPr lang="en-US" dirty="0"/>
              <a:t>3C spatial autocorrelation</a:t>
            </a:r>
          </a:p>
        </p:txBody>
      </p:sp>
      <p:sp>
        <p:nvSpPr>
          <p:cNvPr id="12" name="TextBox 11">
            <a:extLst>
              <a:ext uri="{FF2B5EF4-FFF2-40B4-BE49-F238E27FC236}">
                <a16:creationId xmlns:a16="http://schemas.microsoft.com/office/drawing/2014/main" id="{9B08282A-31A0-47B5-9DE9-3342D74D4273}"/>
              </a:ext>
            </a:extLst>
          </p:cNvPr>
          <p:cNvSpPr txBox="1"/>
          <p:nvPr/>
        </p:nvSpPr>
        <p:spPr>
          <a:xfrm>
            <a:off x="1201972" y="3026000"/>
            <a:ext cx="2263623" cy="646331"/>
          </a:xfrm>
          <a:prstGeom prst="rect">
            <a:avLst/>
          </a:prstGeom>
          <a:noFill/>
        </p:spPr>
        <p:txBody>
          <a:bodyPr wrap="square" rtlCol="0">
            <a:spAutoFit/>
          </a:bodyPr>
          <a:lstStyle/>
          <a:p>
            <a:pPr algn="ctr"/>
            <a:r>
              <a:rPr lang="en-US" dirty="0">
                <a:solidFill>
                  <a:srgbClr val="7030A0"/>
                </a:solidFill>
              </a:rPr>
              <a:t>Transverse</a:t>
            </a:r>
            <a:br>
              <a:rPr lang="en-US" dirty="0">
                <a:solidFill>
                  <a:srgbClr val="7030A0"/>
                </a:solidFill>
              </a:rPr>
            </a:br>
            <a:r>
              <a:rPr lang="en-US" dirty="0">
                <a:solidFill>
                  <a:srgbClr val="7030A0"/>
                </a:solidFill>
              </a:rPr>
              <a:t>(or SH measurement)</a:t>
            </a:r>
          </a:p>
        </p:txBody>
      </p:sp>
      <p:sp>
        <p:nvSpPr>
          <p:cNvPr id="13" name="Freeform: Shape 12">
            <a:extLst>
              <a:ext uri="{FF2B5EF4-FFF2-40B4-BE49-F238E27FC236}">
                <a16:creationId xmlns:a16="http://schemas.microsoft.com/office/drawing/2014/main" id="{B5710E29-AFA8-4062-BEC3-D3466D1705C4}"/>
              </a:ext>
            </a:extLst>
          </p:cNvPr>
          <p:cNvSpPr/>
          <p:nvPr/>
        </p:nvSpPr>
        <p:spPr>
          <a:xfrm>
            <a:off x="653501" y="5379452"/>
            <a:ext cx="1819563" cy="777982"/>
          </a:xfrm>
          <a:custGeom>
            <a:avLst/>
            <a:gdLst>
              <a:gd name="connsiteX0" fmla="*/ 0 w 1782618"/>
              <a:gd name="connsiteY0" fmla="*/ 23186 h 735179"/>
              <a:gd name="connsiteX1" fmla="*/ 323273 w 1782618"/>
              <a:gd name="connsiteY1" fmla="*/ 87840 h 735179"/>
              <a:gd name="connsiteX2" fmla="*/ 692727 w 1782618"/>
              <a:gd name="connsiteY2" fmla="*/ 734386 h 735179"/>
              <a:gd name="connsiteX3" fmla="*/ 1034473 w 1782618"/>
              <a:gd name="connsiteY3" fmla="*/ 226386 h 735179"/>
              <a:gd name="connsiteX4" fmla="*/ 1320800 w 1782618"/>
              <a:gd name="connsiteY4" fmla="*/ 475768 h 735179"/>
              <a:gd name="connsiteX5" fmla="*/ 1477818 w 1782618"/>
              <a:gd name="connsiteY5" fmla="*/ 374168 h 735179"/>
              <a:gd name="connsiteX6" fmla="*/ 1782618 w 1782618"/>
              <a:gd name="connsiteY6" fmla="*/ 392640 h 735179"/>
              <a:gd name="connsiteX0" fmla="*/ 0 w 1819563"/>
              <a:gd name="connsiteY0" fmla="*/ 10571 h 777982"/>
              <a:gd name="connsiteX1" fmla="*/ 360218 w 1819563"/>
              <a:gd name="connsiteY1" fmla="*/ 130643 h 777982"/>
              <a:gd name="connsiteX2" fmla="*/ 729672 w 1819563"/>
              <a:gd name="connsiteY2" fmla="*/ 777189 h 777982"/>
              <a:gd name="connsiteX3" fmla="*/ 1071418 w 1819563"/>
              <a:gd name="connsiteY3" fmla="*/ 269189 h 777982"/>
              <a:gd name="connsiteX4" fmla="*/ 1357745 w 1819563"/>
              <a:gd name="connsiteY4" fmla="*/ 518571 h 777982"/>
              <a:gd name="connsiteX5" fmla="*/ 1514763 w 1819563"/>
              <a:gd name="connsiteY5" fmla="*/ 416971 h 777982"/>
              <a:gd name="connsiteX6" fmla="*/ 1819563 w 1819563"/>
              <a:gd name="connsiteY6" fmla="*/ 435443 h 7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563" h="777982">
                <a:moveTo>
                  <a:pt x="0" y="10571"/>
                </a:moveTo>
                <a:cubicBezTo>
                  <a:pt x="103909" y="-16369"/>
                  <a:pt x="238606" y="2873"/>
                  <a:pt x="360218" y="130643"/>
                </a:cubicBezTo>
                <a:cubicBezTo>
                  <a:pt x="481830" y="258413"/>
                  <a:pt x="611139" y="754098"/>
                  <a:pt x="729672" y="777189"/>
                </a:cubicBezTo>
                <a:cubicBezTo>
                  <a:pt x="848205" y="800280"/>
                  <a:pt x="966739" y="312292"/>
                  <a:pt x="1071418" y="269189"/>
                </a:cubicBezTo>
                <a:cubicBezTo>
                  <a:pt x="1176097" y="226086"/>
                  <a:pt x="1283854" y="493941"/>
                  <a:pt x="1357745" y="518571"/>
                </a:cubicBezTo>
                <a:cubicBezTo>
                  <a:pt x="1431636" y="543201"/>
                  <a:pt x="1437793" y="430826"/>
                  <a:pt x="1514763" y="416971"/>
                </a:cubicBezTo>
                <a:cubicBezTo>
                  <a:pt x="1591733" y="403116"/>
                  <a:pt x="1705648" y="419279"/>
                  <a:pt x="1819563" y="43544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FF9C76A-4859-4E4E-80B5-0712FCF7E639}"/>
              </a:ext>
            </a:extLst>
          </p:cNvPr>
          <p:cNvSpPr txBox="1"/>
          <p:nvPr/>
        </p:nvSpPr>
        <p:spPr>
          <a:xfrm>
            <a:off x="1113621" y="4974365"/>
            <a:ext cx="2387598" cy="646331"/>
          </a:xfrm>
          <a:prstGeom prst="rect">
            <a:avLst/>
          </a:prstGeom>
          <a:noFill/>
        </p:spPr>
        <p:txBody>
          <a:bodyPr wrap="square" rtlCol="0">
            <a:spAutoFit/>
          </a:bodyPr>
          <a:lstStyle/>
          <a:p>
            <a:pPr algn="ctr"/>
            <a:r>
              <a:rPr lang="en-US" dirty="0">
                <a:solidFill>
                  <a:srgbClr val="00B050"/>
                </a:solidFill>
              </a:rPr>
              <a:t>Vertical</a:t>
            </a:r>
          </a:p>
          <a:p>
            <a:pPr algn="ctr"/>
            <a:r>
              <a:rPr lang="en-US" dirty="0">
                <a:solidFill>
                  <a:srgbClr val="00B050"/>
                </a:solidFill>
              </a:rPr>
              <a:t>(or P-</a:t>
            </a:r>
            <a:r>
              <a:rPr lang="en-US" dirty="0" err="1">
                <a:solidFill>
                  <a:srgbClr val="00B050"/>
                </a:solidFill>
              </a:rPr>
              <a:t>Sv</a:t>
            </a:r>
            <a:r>
              <a:rPr lang="en-US" dirty="0">
                <a:solidFill>
                  <a:srgbClr val="00B050"/>
                </a:solidFill>
              </a:rPr>
              <a:t> measurement)</a:t>
            </a:r>
          </a:p>
        </p:txBody>
      </p:sp>
      <p:sp>
        <p:nvSpPr>
          <p:cNvPr id="15" name="TextBox 14">
            <a:extLst>
              <a:ext uri="{FF2B5EF4-FFF2-40B4-BE49-F238E27FC236}">
                <a16:creationId xmlns:a16="http://schemas.microsoft.com/office/drawing/2014/main" id="{62A7E7EE-B895-466F-B60B-D8A60B554E7B}"/>
              </a:ext>
            </a:extLst>
          </p:cNvPr>
          <p:cNvSpPr txBox="1"/>
          <p:nvPr/>
        </p:nvSpPr>
        <p:spPr>
          <a:xfrm>
            <a:off x="3547792" y="2339245"/>
            <a:ext cx="2712906" cy="646331"/>
          </a:xfrm>
          <a:prstGeom prst="rect">
            <a:avLst/>
          </a:prstGeom>
          <a:noFill/>
        </p:spPr>
        <p:txBody>
          <a:bodyPr wrap="square" rtlCol="0">
            <a:spAutoFit/>
          </a:bodyPr>
          <a:lstStyle/>
          <a:p>
            <a:pPr algn="ctr"/>
            <a:r>
              <a:rPr lang="en-US" dirty="0"/>
              <a:t>Rayleigh and Love wave dispersion curves</a:t>
            </a:r>
          </a:p>
        </p:txBody>
      </p:sp>
      <p:grpSp>
        <p:nvGrpSpPr>
          <p:cNvPr id="16" name="Group 15">
            <a:extLst>
              <a:ext uri="{FF2B5EF4-FFF2-40B4-BE49-F238E27FC236}">
                <a16:creationId xmlns:a16="http://schemas.microsoft.com/office/drawing/2014/main" id="{2661B39D-95C1-46CB-A8F4-1E75791C0336}"/>
              </a:ext>
            </a:extLst>
          </p:cNvPr>
          <p:cNvGrpSpPr/>
          <p:nvPr/>
        </p:nvGrpSpPr>
        <p:grpSpPr>
          <a:xfrm>
            <a:off x="4244855" y="4819474"/>
            <a:ext cx="1898463" cy="1394574"/>
            <a:chOff x="9924563" y="4479245"/>
            <a:chExt cx="1898463" cy="1394574"/>
          </a:xfrm>
        </p:grpSpPr>
        <p:sp>
          <p:nvSpPr>
            <p:cNvPr id="17" name="Freeform: Shape 16">
              <a:extLst>
                <a:ext uri="{FF2B5EF4-FFF2-40B4-BE49-F238E27FC236}">
                  <a16:creationId xmlns:a16="http://schemas.microsoft.com/office/drawing/2014/main" id="{764C3199-0665-4819-B4D7-F4FF15C230B9}"/>
                </a:ext>
              </a:extLst>
            </p:cNvPr>
            <p:cNvSpPr/>
            <p:nvPr/>
          </p:nvSpPr>
          <p:spPr>
            <a:xfrm>
              <a:off x="10014563" y="4540480"/>
              <a:ext cx="1791855" cy="1237672"/>
            </a:xfrm>
            <a:custGeom>
              <a:avLst/>
              <a:gdLst>
                <a:gd name="connsiteX0" fmla="*/ 0 w 1791855"/>
                <a:gd name="connsiteY0" fmla="*/ 0 h 1237672"/>
                <a:gd name="connsiteX1" fmla="*/ 286327 w 1791855"/>
                <a:gd name="connsiteY1" fmla="*/ 720436 h 1237672"/>
                <a:gd name="connsiteX2" fmla="*/ 711200 w 1791855"/>
                <a:gd name="connsiteY2" fmla="*/ 1099127 h 1237672"/>
                <a:gd name="connsiteX3" fmla="*/ 1791855 w 1791855"/>
                <a:gd name="connsiteY3" fmla="*/ 1237672 h 1237672"/>
              </a:gdLst>
              <a:ahLst/>
              <a:cxnLst>
                <a:cxn ang="0">
                  <a:pos x="connsiteX0" y="connsiteY0"/>
                </a:cxn>
                <a:cxn ang="0">
                  <a:pos x="connsiteX1" y="connsiteY1"/>
                </a:cxn>
                <a:cxn ang="0">
                  <a:pos x="connsiteX2" y="connsiteY2"/>
                </a:cxn>
                <a:cxn ang="0">
                  <a:pos x="connsiteX3" y="connsiteY3"/>
                </a:cxn>
              </a:cxnLst>
              <a:rect l="l" t="t" r="r" b="b"/>
              <a:pathLst>
                <a:path w="1791855" h="1237672">
                  <a:moveTo>
                    <a:pt x="0" y="0"/>
                  </a:moveTo>
                  <a:cubicBezTo>
                    <a:pt x="83897" y="268624"/>
                    <a:pt x="167794" y="537248"/>
                    <a:pt x="286327" y="720436"/>
                  </a:cubicBezTo>
                  <a:cubicBezTo>
                    <a:pt x="404860" y="903624"/>
                    <a:pt x="460279" y="1012921"/>
                    <a:pt x="711200" y="1099127"/>
                  </a:cubicBezTo>
                  <a:cubicBezTo>
                    <a:pt x="962121" y="1185333"/>
                    <a:pt x="1376988" y="1211502"/>
                    <a:pt x="1791855" y="123767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6BFEEF-1AEF-4B6B-B162-91EB882BEC48}"/>
                </a:ext>
              </a:extLst>
            </p:cNvPr>
            <p:cNvSpPr/>
            <p:nvPr/>
          </p:nvSpPr>
          <p:spPr>
            <a:xfrm>
              <a:off x="9924563" y="4479245"/>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DB8A1D1-141F-4762-A5B7-CFA755AC140D}"/>
                </a:ext>
              </a:extLst>
            </p:cNvPr>
            <p:cNvSpPr/>
            <p:nvPr/>
          </p:nvSpPr>
          <p:spPr>
            <a:xfrm>
              <a:off x="10080747" y="4878982"/>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E18F77-09A8-4C7F-B85A-A3C9D13DF77A}"/>
                </a:ext>
              </a:extLst>
            </p:cNvPr>
            <p:cNvSpPr/>
            <p:nvPr/>
          </p:nvSpPr>
          <p:spPr>
            <a:xfrm>
              <a:off x="10260746" y="524700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8D5507A-9C08-4B77-9402-45D789EBD27D}"/>
                </a:ext>
              </a:extLst>
            </p:cNvPr>
            <p:cNvSpPr/>
            <p:nvPr/>
          </p:nvSpPr>
          <p:spPr>
            <a:xfrm>
              <a:off x="10624163" y="5549788"/>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179A7B0-066E-47F8-9761-8BFA3808A54D}"/>
                </a:ext>
              </a:extLst>
            </p:cNvPr>
            <p:cNvSpPr/>
            <p:nvPr/>
          </p:nvSpPr>
          <p:spPr>
            <a:xfrm>
              <a:off x="11125290" y="562587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2BD0CD0-71A6-46D5-9088-9E5A4A275B83}"/>
                </a:ext>
              </a:extLst>
            </p:cNvPr>
            <p:cNvSpPr/>
            <p:nvPr/>
          </p:nvSpPr>
          <p:spPr>
            <a:xfrm>
              <a:off x="11643027" y="5682484"/>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60E6E213-F960-4B50-9622-4418D67D2F16}"/>
              </a:ext>
            </a:extLst>
          </p:cNvPr>
          <p:cNvGrpSpPr/>
          <p:nvPr/>
        </p:nvGrpSpPr>
        <p:grpSpPr>
          <a:xfrm>
            <a:off x="4154855" y="3255187"/>
            <a:ext cx="1898463" cy="1394574"/>
            <a:chOff x="9924563" y="4479245"/>
            <a:chExt cx="1898463" cy="1394574"/>
          </a:xfrm>
        </p:grpSpPr>
        <p:sp>
          <p:nvSpPr>
            <p:cNvPr id="25" name="Freeform: Shape 24">
              <a:extLst>
                <a:ext uri="{FF2B5EF4-FFF2-40B4-BE49-F238E27FC236}">
                  <a16:creationId xmlns:a16="http://schemas.microsoft.com/office/drawing/2014/main" id="{CF4828FE-42F5-4A18-AF62-B45E3DC03863}"/>
                </a:ext>
              </a:extLst>
            </p:cNvPr>
            <p:cNvSpPr/>
            <p:nvPr/>
          </p:nvSpPr>
          <p:spPr>
            <a:xfrm>
              <a:off x="10014563" y="4540480"/>
              <a:ext cx="1791855" cy="1237672"/>
            </a:xfrm>
            <a:custGeom>
              <a:avLst/>
              <a:gdLst>
                <a:gd name="connsiteX0" fmla="*/ 0 w 1791855"/>
                <a:gd name="connsiteY0" fmla="*/ 0 h 1237672"/>
                <a:gd name="connsiteX1" fmla="*/ 286327 w 1791855"/>
                <a:gd name="connsiteY1" fmla="*/ 720436 h 1237672"/>
                <a:gd name="connsiteX2" fmla="*/ 711200 w 1791855"/>
                <a:gd name="connsiteY2" fmla="*/ 1099127 h 1237672"/>
                <a:gd name="connsiteX3" fmla="*/ 1791855 w 1791855"/>
                <a:gd name="connsiteY3" fmla="*/ 1237672 h 1237672"/>
              </a:gdLst>
              <a:ahLst/>
              <a:cxnLst>
                <a:cxn ang="0">
                  <a:pos x="connsiteX0" y="connsiteY0"/>
                </a:cxn>
                <a:cxn ang="0">
                  <a:pos x="connsiteX1" y="connsiteY1"/>
                </a:cxn>
                <a:cxn ang="0">
                  <a:pos x="connsiteX2" y="connsiteY2"/>
                </a:cxn>
                <a:cxn ang="0">
                  <a:pos x="connsiteX3" y="connsiteY3"/>
                </a:cxn>
              </a:cxnLst>
              <a:rect l="l" t="t" r="r" b="b"/>
              <a:pathLst>
                <a:path w="1791855" h="1237672">
                  <a:moveTo>
                    <a:pt x="0" y="0"/>
                  </a:moveTo>
                  <a:cubicBezTo>
                    <a:pt x="83897" y="268624"/>
                    <a:pt x="167794" y="537248"/>
                    <a:pt x="286327" y="720436"/>
                  </a:cubicBezTo>
                  <a:cubicBezTo>
                    <a:pt x="404860" y="903624"/>
                    <a:pt x="460279" y="1012921"/>
                    <a:pt x="711200" y="1099127"/>
                  </a:cubicBezTo>
                  <a:cubicBezTo>
                    <a:pt x="962121" y="1185333"/>
                    <a:pt x="1376988" y="1211502"/>
                    <a:pt x="1791855" y="1237672"/>
                  </a:cubicBezTo>
                </a:path>
              </a:pathLst>
            </a:cu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870B184-FF53-4EAC-B06B-2877D7C144A6}"/>
                </a:ext>
              </a:extLst>
            </p:cNvPr>
            <p:cNvSpPr/>
            <p:nvPr/>
          </p:nvSpPr>
          <p:spPr>
            <a:xfrm>
              <a:off x="9924563" y="4479245"/>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0F8F806-3D04-4727-8C63-1970F81E2461}"/>
                </a:ext>
              </a:extLst>
            </p:cNvPr>
            <p:cNvSpPr/>
            <p:nvPr/>
          </p:nvSpPr>
          <p:spPr>
            <a:xfrm>
              <a:off x="10080747" y="4878982"/>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E21A67F-6FF4-4AF4-B86D-D5AF779E30B4}"/>
                </a:ext>
              </a:extLst>
            </p:cNvPr>
            <p:cNvSpPr/>
            <p:nvPr/>
          </p:nvSpPr>
          <p:spPr>
            <a:xfrm>
              <a:off x="10260746" y="524700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4EAE59-D866-46D0-A17B-916E519A6D38}"/>
                </a:ext>
              </a:extLst>
            </p:cNvPr>
            <p:cNvSpPr/>
            <p:nvPr/>
          </p:nvSpPr>
          <p:spPr>
            <a:xfrm>
              <a:off x="10624163" y="5549788"/>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C1C9300-A1B9-4CEA-950C-78484C84C1EF}"/>
                </a:ext>
              </a:extLst>
            </p:cNvPr>
            <p:cNvSpPr/>
            <p:nvPr/>
          </p:nvSpPr>
          <p:spPr>
            <a:xfrm>
              <a:off x="11125290" y="5625870"/>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3C17F9B-BC2A-4074-A7C6-0C5296DCD26E}"/>
                </a:ext>
              </a:extLst>
            </p:cNvPr>
            <p:cNvSpPr/>
            <p:nvPr/>
          </p:nvSpPr>
          <p:spPr>
            <a:xfrm>
              <a:off x="11643027" y="5682484"/>
              <a:ext cx="179999" cy="1913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333873DB-1177-4552-8BC7-40951C993543}"/>
              </a:ext>
            </a:extLst>
          </p:cNvPr>
          <p:cNvSpPr txBox="1"/>
          <p:nvPr/>
        </p:nvSpPr>
        <p:spPr>
          <a:xfrm>
            <a:off x="4584640" y="5290486"/>
            <a:ext cx="1292282" cy="369332"/>
          </a:xfrm>
          <a:prstGeom prst="rect">
            <a:avLst/>
          </a:prstGeom>
          <a:noFill/>
        </p:spPr>
        <p:txBody>
          <a:bodyPr wrap="square" rtlCol="0">
            <a:spAutoFit/>
          </a:bodyPr>
          <a:lstStyle/>
          <a:p>
            <a:r>
              <a:rPr lang="en-US" dirty="0">
                <a:solidFill>
                  <a:srgbClr val="FF0000"/>
                </a:solidFill>
              </a:rPr>
              <a:t>Rayleigh</a:t>
            </a:r>
          </a:p>
        </p:txBody>
      </p:sp>
      <p:sp>
        <p:nvSpPr>
          <p:cNvPr id="33" name="TextBox 32">
            <a:extLst>
              <a:ext uri="{FF2B5EF4-FFF2-40B4-BE49-F238E27FC236}">
                <a16:creationId xmlns:a16="http://schemas.microsoft.com/office/drawing/2014/main" id="{A39DDE5C-68D3-466A-B060-C65EE0105E3C}"/>
              </a:ext>
            </a:extLst>
          </p:cNvPr>
          <p:cNvSpPr txBox="1"/>
          <p:nvPr/>
        </p:nvSpPr>
        <p:spPr>
          <a:xfrm>
            <a:off x="4559281" y="3633168"/>
            <a:ext cx="1292282" cy="369332"/>
          </a:xfrm>
          <a:prstGeom prst="rect">
            <a:avLst/>
          </a:prstGeom>
          <a:noFill/>
        </p:spPr>
        <p:txBody>
          <a:bodyPr wrap="square" rtlCol="0">
            <a:spAutoFit/>
          </a:bodyPr>
          <a:lstStyle/>
          <a:p>
            <a:r>
              <a:rPr lang="en-US" dirty="0">
                <a:solidFill>
                  <a:srgbClr val="3333FF"/>
                </a:solidFill>
              </a:rPr>
              <a:t>Love</a:t>
            </a:r>
          </a:p>
        </p:txBody>
      </p:sp>
      <p:sp>
        <p:nvSpPr>
          <p:cNvPr id="34" name="Arrow: Right 33">
            <a:extLst>
              <a:ext uri="{FF2B5EF4-FFF2-40B4-BE49-F238E27FC236}">
                <a16:creationId xmlns:a16="http://schemas.microsoft.com/office/drawing/2014/main" id="{D7B4373A-1A93-4B7F-9523-10992E319AA7}"/>
              </a:ext>
            </a:extLst>
          </p:cNvPr>
          <p:cNvSpPr/>
          <p:nvPr/>
        </p:nvSpPr>
        <p:spPr>
          <a:xfrm>
            <a:off x="3213088" y="5560822"/>
            <a:ext cx="679617" cy="26502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0F2748E0-2F86-405C-AC85-88BDB9FEF92F}"/>
              </a:ext>
            </a:extLst>
          </p:cNvPr>
          <p:cNvSpPr/>
          <p:nvPr/>
        </p:nvSpPr>
        <p:spPr>
          <a:xfrm>
            <a:off x="3200383" y="3832773"/>
            <a:ext cx="686796" cy="300941"/>
          </a:xfrm>
          <a:prstGeom prst="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1B14D8B4-787E-407D-8740-8D17B4661350}"/>
              </a:ext>
            </a:extLst>
          </p:cNvPr>
          <p:cNvSpPr txBox="1"/>
          <p:nvPr/>
        </p:nvSpPr>
        <p:spPr>
          <a:xfrm>
            <a:off x="10095550" y="2299049"/>
            <a:ext cx="1791855" cy="646331"/>
          </a:xfrm>
          <a:prstGeom prst="rect">
            <a:avLst/>
          </a:prstGeom>
          <a:noFill/>
        </p:spPr>
        <p:txBody>
          <a:bodyPr wrap="square" rtlCol="0">
            <a:spAutoFit/>
          </a:bodyPr>
          <a:lstStyle/>
          <a:p>
            <a:pPr algn="ctr"/>
            <a:r>
              <a:rPr lang="en-US" dirty="0"/>
              <a:t>S-wave velocity model</a:t>
            </a:r>
          </a:p>
        </p:txBody>
      </p:sp>
      <p:cxnSp>
        <p:nvCxnSpPr>
          <p:cNvPr id="39" name="Straight Arrow Connector 38">
            <a:extLst>
              <a:ext uri="{FF2B5EF4-FFF2-40B4-BE49-F238E27FC236}">
                <a16:creationId xmlns:a16="http://schemas.microsoft.com/office/drawing/2014/main" id="{427C0F0D-02DC-4706-B1A6-A0C47D46CF59}"/>
              </a:ext>
            </a:extLst>
          </p:cNvPr>
          <p:cNvCxnSpPr/>
          <p:nvPr/>
        </p:nvCxnSpPr>
        <p:spPr>
          <a:xfrm>
            <a:off x="10425392" y="3532809"/>
            <a:ext cx="0" cy="269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07CA985-802E-46B7-B7D4-660B330FA161}"/>
              </a:ext>
            </a:extLst>
          </p:cNvPr>
          <p:cNvCxnSpPr>
            <a:cxnSpLocks/>
          </p:cNvCxnSpPr>
          <p:nvPr/>
        </p:nvCxnSpPr>
        <p:spPr>
          <a:xfrm>
            <a:off x="10443872" y="3532809"/>
            <a:ext cx="12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39D276FD-BC8A-4882-BC63-7A530D1B8306}"/>
              </a:ext>
            </a:extLst>
          </p:cNvPr>
          <p:cNvSpPr/>
          <p:nvPr/>
        </p:nvSpPr>
        <p:spPr>
          <a:xfrm>
            <a:off x="10630796" y="3544571"/>
            <a:ext cx="711200" cy="2612863"/>
          </a:xfrm>
          <a:custGeom>
            <a:avLst/>
            <a:gdLst>
              <a:gd name="connsiteX0" fmla="*/ 0 w 711200"/>
              <a:gd name="connsiteY0" fmla="*/ 0 h 2512291"/>
              <a:gd name="connsiteX1" fmla="*/ 9237 w 711200"/>
              <a:gd name="connsiteY1" fmla="*/ 692728 h 2512291"/>
              <a:gd name="connsiteX2" fmla="*/ 360219 w 711200"/>
              <a:gd name="connsiteY2" fmla="*/ 692728 h 2512291"/>
              <a:gd name="connsiteX3" fmla="*/ 360219 w 711200"/>
              <a:gd name="connsiteY3" fmla="*/ 1376219 h 2512291"/>
              <a:gd name="connsiteX4" fmla="*/ 711200 w 711200"/>
              <a:gd name="connsiteY4" fmla="*/ 1366982 h 2512291"/>
              <a:gd name="connsiteX5" fmla="*/ 711200 w 711200"/>
              <a:gd name="connsiteY5" fmla="*/ 2512291 h 251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0" h="2512291">
                <a:moveTo>
                  <a:pt x="0" y="0"/>
                </a:moveTo>
                <a:lnTo>
                  <a:pt x="9237" y="692728"/>
                </a:lnTo>
                <a:lnTo>
                  <a:pt x="360219" y="692728"/>
                </a:lnTo>
                <a:lnTo>
                  <a:pt x="360219" y="1376219"/>
                </a:lnTo>
                <a:lnTo>
                  <a:pt x="711200" y="1366982"/>
                </a:lnTo>
                <a:lnTo>
                  <a:pt x="711200" y="2512291"/>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55EE27E8-21DC-4AC5-AAE3-9794A0CE9D31}"/>
              </a:ext>
            </a:extLst>
          </p:cNvPr>
          <p:cNvSpPr/>
          <p:nvPr/>
        </p:nvSpPr>
        <p:spPr>
          <a:xfrm rot="19606202">
            <a:off x="9577025" y="5278718"/>
            <a:ext cx="679617" cy="34640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D7DA7981-0EE3-4F34-A726-4CB247A50061}"/>
              </a:ext>
            </a:extLst>
          </p:cNvPr>
          <p:cNvSpPr/>
          <p:nvPr/>
        </p:nvSpPr>
        <p:spPr>
          <a:xfrm rot="1253646">
            <a:off x="9479943" y="3995499"/>
            <a:ext cx="708596" cy="30503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07B2554-58B1-4E80-B6C6-ACD659E4D547}"/>
              </a:ext>
            </a:extLst>
          </p:cNvPr>
          <p:cNvSpPr txBox="1"/>
          <p:nvPr/>
        </p:nvSpPr>
        <p:spPr>
          <a:xfrm>
            <a:off x="310890" y="1224518"/>
            <a:ext cx="11619345" cy="923330"/>
          </a:xfrm>
          <a:prstGeom prst="rect">
            <a:avLst/>
          </a:prstGeom>
          <a:noFill/>
        </p:spPr>
        <p:txBody>
          <a:bodyPr wrap="square" rtlCol="0">
            <a:spAutoFit/>
          </a:bodyPr>
          <a:lstStyle/>
          <a:p>
            <a:r>
              <a:rPr lang="en-US" dirty="0"/>
              <a:t>Theoretically, phase velocities of transverse component is close to that of Love waves. You may consider dispersion curve of transverse component as that of Love waves. In active methods, dispersion curves obtained from SH measurements can be considered as the dispersion curves of Love waves.     </a:t>
            </a:r>
          </a:p>
        </p:txBody>
      </p:sp>
      <p:sp>
        <p:nvSpPr>
          <p:cNvPr id="45" name="Arrow: Right 44">
            <a:extLst>
              <a:ext uri="{FF2B5EF4-FFF2-40B4-BE49-F238E27FC236}">
                <a16:creationId xmlns:a16="http://schemas.microsoft.com/office/drawing/2014/main" id="{1548369D-6736-4140-BD5D-A2B61B55402C}"/>
              </a:ext>
            </a:extLst>
          </p:cNvPr>
          <p:cNvSpPr/>
          <p:nvPr/>
        </p:nvSpPr>
        <p:spPr>
          <a:xfrm>
            <a:off x="6330007" y="3866919"/>
            <a:ext cx="708596" cy="305039"/>
          </a:xfrm>
          <a:prstGeom prst="rightArrow">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B5F226B0-02AE-4825-BAF0-D542D7C85B99}"/>
              </a:ext>
            </a:extLst>
          </p:cNvPr>
          <p:cNvSpPr/>
          <p:nvPr/>
        </p:nvSpPr>
        <p:spPr>
          <a:xfrm>
            <a:off x="6260698" y="5493129"/>
            <a:ext cx="708596" cy="30503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6F54BDB-250B-405F-A7FE-DDBCADD8F361}"/>
              </a:ext>
            </a:extLst>
          </p:cNvPr>
          <p:cNvSpPr txBox="1"/>
          <p:nvPr/>
        </p:nvSpPr>
        <p:spPr>
          <a:xfrm>
            <a:off x="7222121" y="3811569"/>
            <a:ext cx="2004503" cy="369332"/>
          </a:xfrm>
          <a:prstGeom prst="rect">
            <a:avLst/>
          </a:prstGeom>
          <a:noFill/>
          <a:ln w="28575">
            <a:solidFill>
              <a:srgbClr val="3333FF"/>
            </a:solidFill>
          </a:ln>
        </p:spPr>
        <p:txBody>
          <a:bodyPr wrap="square" rtlCol="0">
            <a:spAutoFit/>
          </a:bodyPr>
          <a:lstStyle/>
          <a:p>
            <a:pPr algn="ctr"/>
            <a:r>
              <a:rPr lang="en-US" dirty="0"/>
              <a:t>Love wave .</a:t>
            </a:r>
            <a:r>
              <a:rPr lang="en-US" dirty="0" err="1"/>
              <a:t>rst</a:t>
            </a:r>
            <a:r>
              <a:rPr lang="en-US" dirty="0"/>
              <a:t> file</a:t>
            </a:r>
          </a:p>
        </p:txBody>
      </p:sp>
      <p:sp>
        <p:nvSpPr>
          <p:cNvPr id="48" name="TextBox 47">
            <a:extLst>
              <a:ext uri="{FF2B5EF4-FFF2-40B4-BE49-F238E27FC236}">
                <a16:creationId xmlns:a16="http://schemas.microsoft.com/office/drawing/2014/main" id="{37DDB533-7E78-474E-80DC-773E7F9DA1F1}"/>
              </a:ext>
            </a:extLst>
          </p:cNvPr>
          <p:cNvSpPr txBox="1"/>
          <p:nvPr/>
        </p:nvSpPr>
        <p:spPr>
          <a:xfrm>
            <a:off x="7160185" y="5475152"/>
            <a:ext cx="2242403" cy="369332"/>
          </a:xfrm>
          <a:prstGeom prst="rect">
            <a:avLst/>
          </a:prstGeom>
          <a:noFill/>
          <a:ln w="28575">
            <a:solidFill>
              <a:srgbClr val="FF0000"/>
            </a:solidFill>
          </a:ln>
        </p:spPr>
        <p:txBody>
          <a:bodyPr wrap="square" rtlCol="0">
            <a:spAutoFit/>
          </a:bodyPr>
          <a:lstStyle/>
          <a:p>
            <a:pPr algn="ctr"/>
            <a:r>
              <a:rPr lang="en-US" dirty="0"/>
              <a:t>Rayleigh wave .</a:t>
            </a:r>
            <a:r>
              <a:rPr lang="en-US" dirty="0" err="1"/>
              <a:t>rst</a:t>
            </a:r>
            <a:r>
              <a:rPr lang="en-US" dirty="0"/>
              <a:t> file</a:t>
            </a:r>
          </a:p>
        </p:txBody>
      </p:sp>
    </p:spTree>
    <p:extLst>
      <p:ext uri="{BB962C8B-B14F-4D97-AF65-F5344CB8AC3E}">
        <p14:creationId xmlns:p14="http://schemas.microsoft.com/office/powerpoint/2010/main" val="4714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89D6-40F4-49CD-B15E-A7055AB677E4}"/>
              </a:ext>
            </a:extLst>
          </p:cNvPr>
          <p:cNvSpPr>
            <a:spLocks noGrp="1"/>
          </p:cNvSpPr>
          <p:nvPr>
            <p:ph type="title"/>
          </p:nvPr>
        </p:nvSpPr>
        <p:spPr>
          <a:xfrm>
            <a:off x="10318" y="1"/>
            <a:ext cx="11360727" cy="956162"/>
          </a:xfrm>
        </p:spPr>
        <p:txBody>
          <a:bodyPr/>
          <a:lstStyle/>
          <a:p>
            <a:r>
              <a:rPr lang="en-US" dirty="0">
                <a:solidFill>
                  <a:schemeClr val="bg1">
                    <a:lumMod val="65000"/>
                  </a:schemeClr>
                </a:solidFill>
              </a:rPr>
              <a:t>Option : Select Rayleigh or Love dispersion curve  </a:t>
            </a:r>
            <a:endParaRPr lang="en-US" dirty="0"/>
          </a:p>
        </p:txBody>
      </p:sp>
      <p:sp>
        <p:nvSpPr>
          <p:cNvPr id="3" name="Footer Placeholder 2">
            <a:extLst>
              <a:ext uri="{FF2B5EF4-FFF2-40B4-BE49-F238E27FC236}">
                <a16:creationId xmlns:a16="http://schemas.microsoft.com/office/drawing/2014/main" id="{25FB4440-EC06-4D51-B10B-0285F9C734AE}"/>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874081A7-F300-411A-8969-E79E6C205553}"/>
              </a:ext>
            </a:extLst>
          </p:cNvPr>
          <p:cNvSpPr>
            <a:spLocks noGrp="1"/>
          </p:cNvSpPr>
          <p:nvPr>
            <p:ph type="sldNum" sz="quarter" idx="12"/>
          </p:nvPr>
        </p:nvSpPr>
        <p:spPr/>
        <p:txBody>
          <a:bodyPr/>
          <a:lstStyle/>
          <a:p>
            <a:fld id="{9C51C78E-B1DD-448D-A233-51A09E0999A1}" type="slidenum">
              <a:rPr lang="en-US" smtClean="0"/>
              <a:t>29</a:t>
            </a:fld>
            <a:endParaRPr lang="en-US"/>
          </a:p>
        </p:txBody>
      </p:sp>
      <p:pic>
        <p:nvPicPr>
          <p:cNvPr id="5" name="Picture 4">
            <a:extLst>
              <a:ext uri="{FF2B5EF4-FFF2-40B4-BE49-F238E27FC236}">
                <a16:creationId xmlns:a16="http://schemas.microsoft.com/office/drawing/2014/main" id="{9051D0E2-03BF-422B-98E1-4DFB20CD2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 y="6012873"/>
            <a:ext cx="845127" cy="845127"/>
          </a:xfrm>
          <a:prstGeom prst="rect">
            <a:avLst/>
          </a:prstGeom>
        </p:spPr>
      </p:pic>
      <p:sp>
        <p:nvSpPr>
          <p:cNvPr id="6" name="Arrow: Right 5">
            <a:extLst>
              <a:ext uri="{FF2B5EF4-FFF2-40B4-BE49-F238E27FC236}">
                <a16:creationId xmlns:a16="http://schemas.microsoft.com/office/drawing/2014/main" id="{FD81B9F9-6479-4455-8594-0E65FBECDA4A}"/>
              </a:ext>
            </a:extLst>
          </p:cNvPr>
          <p:cNvSpPr/>
          <p:nvPr/>
        </p:nvSpPr>
        <p:spPr>
          <a:xfrm>
            <a:off x="1055453" y="6210175"/>
            <a:ext cx="971550" cy="51911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96604309-46F0-4BAF-A365-4FC37AFAB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803" y="6017416"/>
            <a:ext cx="845127" cy="845127"/>
          </a:xfrm>
          <a:prstGeom prst="rect">
            <a:avLst/>
          </a:prstGeom>
        </p:spPr>
      </p:pic>
      <p:pic>
        <p:nvPicPr>
          <p:cNvPr id="8" name="Picture 7">
            <a:extLst>
              <a:ext uri="{FF2B5EF4-FFF2-40B4-BE49-F238E27FC236}">
                <a16:creationId xmlns:a16="http://schemas.microsoft.com/office/drawing/2014/main" id="{A474BD75-1129-4026-B047-4ED532DEA89E}"/>
              </a:ext>
            </a:extLst>
          </p:cNvPr>
          <p:cNvPicPr>
            <a:picLocks noChangeAspect="1"/>
          </p:cNvPicPr>
          <p:nvPr/>
        </p:nvPicPr>
        <p:blipFill>
          <a:blip r:embed="rId4"/>
          <a:stretch>
            <a:fillRect/>
          </a:stretch>
        </p:blipFill>
        <p:spPr>
          <a:xfrm>
            <a:off x="1156132" y="1962313"/>
            <a:ext cx="4467225" cy="1381125"/>
          </a:xfrm>
          <a:prstGeom prst="rect">
            <a:avLst/>
          </a:prstGeom>
        </p:spPr>
      </p:pic>
      <p:sp>
        <p:nvSpPr>
          <p:cNvPr id="9" name="TextBox 8">
            <a:extLst>
              <a:ext uri="{FF2B5EF4-FFF2-40B4-BE49-F238E27FC236}">
                <a16:creationId xmlns:a16="http://schemas.microsoft.com/office/drawing/2014/main" id="{6F23F4AE-02D0-4A45-969E-70282C268BC7}"/>
              </a:ext>
            </a:extLst>
          </p:cNvPr>
          <p:cNvSpPr txBox="1"/>
          <p:nvPr/>
        </p:nvSpPr>
        <p:spPr>
          <a:xfrm>
            <a:off x="101600" y="1048415"/>
            <a:ext cx="5994400" cy="646331"/>
          </a:xfrm>
          <a:prstGeom prst="rect">
            <a:avLst/>
          </a:prstGeom>
          <a:noFill/>
        </p:spPr>
        <p:txBody>
          <a:bodyPr wrap="square" rtlCol="0">
            <a:spAutoFit/>
          </a:bodyPr>
          <a:lstStyle/>
          <a:p>
            <a:r>
              <a:rPr lang="en-US" dirty="0"/>
              <a:t>You have a chance to select Rayleigh or Love dispersion curve </a:t>
            </a:r>
          </a:p>
          <a:p>
            <a:r>
              <a:rPr lang="en-US" dirty="0"/>
              <a:t>when launching </a:t>
            </a:r>
            <a:r>
              <a:rPr lang="en-US" dirty="0" err="1"/>
              <a:t>WaveEq</a:t>
            </a:r>
            <a:r>
              <a:rPr lang="en-US" dirty="0"/>
              <a:t> from </a:t>
            </a:r>
            <a:r>
              <a:rPr lang="en-US" dirty="0" err="1"/>
              <a:t>Pickwin</a:t>
            </a:r>
            <a:r>
              <a:rPr lang="en-US" dirty="0"/>
              <a:t>. </a:t>
            </a:r>
          </a:p>
        </p:txBody>
      </p:sp>
      <p:pic>
        <p:nvPicPr>
          <p:cNvPr id="10" name="Picture 9">
            <a:extLst>
              <a:ext uri="{FF2B5EF4-FFF2-40B4-BE49-F238E27FC236}">
                <a16:creationId xmlns:a16="http://schemas.microsoft.com/office/drawing/2014/main" id="{4736206C-2E50-4E57-98A6-452CBD485147}"/>
              </a:ext>
            </a:extLst>
          </p:cNvPr>
          <p:cNvPicPr>
            <a:picLocks noChangeAspect="1"/>
          </p:cNvPicPr>
          <p:nvPr/>
        </p:nvPicPr>
        <p:blipFill>
          <a:blip r:embed="rId5"/>
          <a:stretch>
            <a:fillRect/>
          </a:stretch>
        </p:blipFill>
        <p:spPr>
          <a:xfrm>
            <a:off x="7255671" y="910985"/>
            <a:ext cx="4686947" cy="2858128"/>
          </a:xfrm>
          <a:prstGeom prst="rect">
            <a:avLst/>
          </a:prstGeom>
        </p:spPr>
      </p:pic>
      <p:pic>
        <p:nvPicPr>
          <p:cNvPr id="11" name="Picture 10">
            <a:extLst>
              <a:ext uri="{FF2B5EF4-FFF2-40B4-BE49-F238E27FC236}">
                <a16:creationId xmlns:a16="http://schemas.microsoft.com/office/drawing/2014/main" id="{DCE4D8C7-47DB-45FF-A904-2708687DC11D}"/>
              </a:ext>
            </a:extLst>
          </p:cNvPr>
          <p:cNvPicPr>
            <a:picLocks noChangeAspect="1"/>
          </p:cNvPicPr>
          <p:nvPr/>
        </p:nvPicPr>
        <p:blipFill>
          <a:blip r:embed="rId6"/>
          <a:stretch>
            <a:fillRect/>
          </a:stretch>
        </p:blipFill>
        <p:spPr>
          <a:xfrm>
            <a:off x="1156132" y="4067194"/>
            <a:ext cx="4410075" cy="1419225"/>
          </a:xfrm>
          <a:prstGeom prst="rect">
            <a:avLst/>
          </a:prstGeom>
        </p:spPr>
      </p:pic>
      <p:sp>
        <p:nvSpPr>
          <p:cNvPr id="12" name="Arrow: Right 11">
            <a:extLst>
              <a:ext uri="{FF2B5EF4-FFF2-40B4-BE49-F238E27FC236}">
                <a16:creationId xmlns:a16="http://schemas.microsoft.com/office/drawing/2014/main" id="{2BFDC63C-C848-47AA-91D2-9B1A3559CD80}"/>
              </a:ext>
            </a:extLst>
          </p:cNvPr>
          <p:cNvSpPr/>
          <p:nvPr/>
        </p:nvSpPr>
        <p:spPr>
          <a:xfrm>
            <a:off x="6056700" y="2142880"/>
            <a:ext cx="1023890" cy="8944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07F227B5-216C-4CD9-9EF5-ABF1269B45F3}"/>
              </a:ext>
            </a:extLst>
          </p:cNvPr>
          <p:cNvPicPr>
            <a:picLocks noChangeAspect="1"/>
          </p:cNvPicPr>
          <p:nvPr/>
        </p:nvPicPr>
        <p:blipFill>
          <a:blip r:embed="rId7"/>
          <a:stretch>
            <a:fillRect/>
          </a:stretch>
        </p:blipFill>
        <p:spPr>
          <a:xfrm>
            <a:off x="7317717" y="3769113"/>
            <a:ext cx="4562853" cy="2759713"/>
          </a:xfrm>
          <a:prstGeom prst="rect">
            <a:avLst/>
          </a:prstGeom>
        </p:spPr>
      </p:pic>
      <p:sp>
        <p:nvSpPr>
          <p:cNvPr id="14" name="Arrow: Right 13">
            <a:extLst>
              <a:ext uri="{FF2B5EF4-FFF2-40B4-BE49-F238E27FC236}">
                <a16:creationId xmlns:a16="http://schemas.microsoft.com/office/drawing/2014/main" id="{9BD65F2B-21D6-4417-9BA9-23811163AA51}"/>
              </a:ext>
            </a:extLst>
          </p:cNvPr>
          <p:cNvSpPr/>
          <p:nvPr/>
        </p:nvSpPr>
        <p:spPr>
          <a:xfrm>
            <a:off x="6056700" y="4489622"/>
            <a:ext cx="1023890" cy="89442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19A2FE9-A642-4561-A9B9-FBDD1BA24763}"/>
              </a:ext>
            </a:extLst>
          </p:cNvPr>
          <p:cNvSpPr txBox="1"/>
          <p:nvPr/>
        </p:nvSpPr>
        <p:spPr>
          <a:xfrm>
            <a:off x="9448800" y="2793854"/>
            <a:ext cx="2179782" cy="646331"/>
          </a:xfrm>
          <a:prstGeom prst="rect">
            <a:avLst/>
          </a:prstGeom>
          <a:noFill/>
        </p:spPr>
        <p:txBody>
          <a:bodyPr wrap="square" rtlCol="0">
            <a:spAutoFit/>
          </a:bodyPr>
          <a:lstStyle/>
          <a:p>
            <a:pPr algn="ctr"/>
            <a:r>
              <a:rPr lang="en-US" dirty="0">
                <a:solidFill>
                  <a:srgbClr val="FF0000"/>
                </a:solidFill>
              </a:rPr>
              <a:t>Rayleigh wave is shown as red</a:t>
            </a:r>
          </a:p>
        </p:txBody>
      </p:sp>
      <p:sp>
        <p:nvSpPr>
          <p:cNvPr id="16" name="TextBox 15">
            <a:extLst>
              <a:ext uri="{FF2B5EF4-FFF2-40B4-BE49-F238E27FC236}">
                <a16:creationId xmlns:a16="http://schemas.microsoft.com/office/drawing/2014/main" id="{943A7681-8D66-4DCA-BB09-4B2E63442F37}"/>
              </a:ext>
            </a:extLst>
          </p:cNvPr>
          <p:cNvSpPr txBox="1"/>
          <p:nvPr/>
        </p:nvSpPr>
        <p:spPr>
          <a:xfrm>
            <a:off x="9448800" y="5689707"/>
            <a:ext cx="1922245" cy="646331"/>
          </a:xfrm>
          <a:prstGeom prst="rect">
            <a:avLst/>
          </a:prstGeom>
          <a:noFill/>
        </p:spPr>
        <p:txBody>
          <a:bodyPr wrap="square" rtlCol="0">
            <a:spAutoFit/>
          </a:bodyPr>
          <a:lstStyle/>
          <a:p>
            <a:pPr algn="ctr"/>
            <a:r>
              <a:rPr lang="en-US" dirty="0">
                <a:solidFill>
                  <a:srgbClr val="3333FF"/>
                </a:solidFill>
              </a:rPr>
              <a:t>Love wave is shown as blue</a:t>
            </a:r>
          </a:p>
        </p:txBody>
      </p:sp>
    </p:spTree>
    <p:extLst>
      <p:ext uri="{BB962C8B-B14F-4D97-AF65-F5344CB8AC3E}">
        <p14:creationId xmlns:p14="http://schemas.microsoft.com/office/powerpoint/2010/main" val="106282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37EB7A6E-A4B5-48F3-944D-EEBC15218667}"/>
              </a:ext>
            </a:extLst>
          </p:cNvPr>
          <p:cNvSpPr/>
          <p:nvPr/>
        </p:nvSpPr>
        <p:spPr>
          <a:xfrm>
            <a:off x="563582" y="2046894"/>
            <a:ext cx="4572387" cy="3430153"/>
          </a:xfrm>
          <a:prstGeom prst="triangle">
            <a:avLst/>
          </a:prstGeom>
          <a:noFill/>
          <a:ln w="762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C088C1AC-11CC-4A39-8BA6-3A1DAF41B86D}"/>
              </a:ext>
            </a:extLst>
          </p:cNvPr>
          <p:cNvPicPr>
            <a:picLocks noChangeAspect="1"/>
          </p:cNvPicPr>
          <p:nvPr/>
        </p:nvPicPr>
        <p:blipFill>
          <a:blip r:embed="rId2"/>
          <a:stretch>
            <a:fillRect/>
          </a:stretch>
        </p:blipFill>
        <p:spPr>
          <a:xfrm>
            <a:off x="4573471" y="4673293"/>
            <a:ext cx="1116092" cy="1685716"/>
          </a:xfrm>
          <a:prstGeom prst="rect">
            <a:avLst/>
          </a:prstGeom>
        </p:spPr>
      </p:pic>
      <p:pic>
        <p:nvPicPr>
          <p:cNvPr id="41" name="Picture 40">
            <a:extLst>
              <a:ext uri="{FF2B5EF4-FFF2-40B4-BE49-F238E27FC236}">
                <a16:creationId xmlns:a16="http://schemas.microsoft.com/office/drawing/2014/main" id="{99BC43F9-7C71-4D34-A146-6A93ED657987}"/>
              </a:ext>
            </a:extLst>
          </p:cNvPr>
          <p:cNvPicPr>
            <a:picLocks noChangeAspect="1"/>
          </p:cNvPicPr>
          <p:nvPr/>
        </p:nvPicPr>
        <p:blipFill>
          <a:blip r:embed="rId2"/>
          <a:stretch>
            <a:fillRect/>
          </a:stretch>
        </p:blipFill>
        <p:spPr>
          <a:xfrm>
            <a:off x="2316773" y="3347425"/>
            <a:ext cx="1116092" cy="1685716"/>
          </a:xfrm>
          <a:prstGeom prst="rect">
            <a:avLst/>
          </a:prstGeom>
        </p:spPr>
      </p:pic>
      <p:sp>
        <p:nvSpPr>
          <p:cNvPr id="2" name="Title 1">
            <a:extLst>
              <a:ext uri="{FF2B5EF4-FFF2-40B4-BE49-F238E27FC236}">
                <a16:creationId xmlns:a16="http://schemas.microsoft.com/office/drawing/2014/main" id="{C6602120-AF9A-48F6-8A3E-19C6ED2D4C8F}"/>
              </a:ext>
            </a:extLst>
          </p:cNvPr>
          <p:cNvSpPr>
            <a:spLocks noGrp="1"/>
          </p:cNvSpPr>
          <p:nvPr>
            <p:ph type="title"/>
          </p:nvPr>
        </p:nvSpPr>
        <p:spPr>
          <a:xfrm>
            <a:off x="450273" y="-5259"/>
            <a:ext cx="10515600" cy="1072938"/>
          </a:xfrm>
        </p:spPr>
        <p:txBody>
          <a:bodyPr>
            <a:normAutofit/>
          </a:bodyPr>
          <a:lstStyle/>
          <a:p>
            <a:r>
              <a:rPr lang="en-US" dirty="0"/>
              <a:t>3C ambient noise measurements for SPAC</a:t>
            </a:r>
          </a:p>
        </p:txBody>
      </p:sp>
      <p:sp>
        <p:nvSpPr>
          <p:cNvPr id="3" name="Footer Placeholder 2">
            <a:extLst>
              <a:ext uri="{FF2B5EF4-FFF2-40B4-BE49-F238E27FC236}">
                <a16:creationId xmlns:a16="http://schemas.microsoft.com/office/drawing/2014/main" id="{4E7DC1DA-B1DF-40D2-9468-B5FA370487DC}"/>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C3C846F4-4F4A-4C52-8703-34C9C47DE856}"/>
              </a:ext>
            </a:extLst>
          </p:cNvPr>
          <p:cNvSpPr>
            <a:spLocks noGrp="1"/>
          </p:cNvSpPr>
          <p:nvPr>
            <p:ph type="sldNum" sz="quarter" idx="12"/>
          </p:nvPr>
        </p:nvSpPr>
        <p:spPr/>
        <p:txBody>
          <a:bodyPr/>
          <a:lstStyle/>
          <a:p>
            <a:fld id="{FD9491F5-23B5-4B70-9E32-AE266F8D0B61}" type="slidenum">
              <a:rPr lang="en-US" smtClean="0"/>
              <a:t>3</a:t>
            </a:fld>
            <a:endParaRPr lang="en-US"/>
          </a:p>
        </p:txBody>
      </p:sp>
      <p:pic>
        <p:nvPicPr>
          <p:cNvPr id="15" name="Picture 2">
            <a:extLst>
              <a:ext uri="{FF2B5EF4-FFF2-40B4-BE49-F238E27FC236}">
                <a16:creationId xmlns:a16="http://schemas.microsoft.com/office/drawing/2014/main" id="{1FA81ED1-5A05-42BD-B5A4-900B3F9FEF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2224" y="3400605"/>
            <a:ext cx="997427"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Connector: Curved 16">
            <a:extLst>
              <a:ext uri="{FF2B5EF4-FFF2-40B4-BE49-F238E27FC236}">
                <a16:creationId xmlns:a16="http://schemas.microsoft.com/office/drawing/2014/main" id="{CF00C2CD-178A-4D3C-9152-1430E3FA978E}"/>
              </a:ext>
            </a:extLst>
          </p:cNvPr>
          <p:cNvCxnSpPr>
            <a:cxnSpLocks/>
          </p:cNvCxnSpPr>
          <p:nvPr/>
        </p:nvCxnSpPr>
        <p:spPr>
          <a:xfrm rot="10800000" flipV="1">
            <a:off x="3337667" y="3813493"/>
            <a:ext cx="529200" cy="309416"/>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
            <a:extLst>
              <a:ext uri="{FF2B5EF4-FFF2-40B4-BE49-F238E27FC236}">
                <a16:creationId xmlns:a16="http://schemas.microsoft.com/office/drawing/2014/main" id="{4E284EE3-B315-495C-9E9E-F0909300A5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043" y="4724572"/>
            <a:ext cx="997427"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or: Curved 20">
            <a:extLst>
              <a:ext uri="{FF2B5EF4-FFF2-40B4-BE49-F238E27FC236}">
                <a16:creationId xmlns:a16="http://schemas.microsoft.com/office/drawing/2014/main" id="{A52F9BD3-AF34-4FA6-B771-6300A9EABD52}"/>
              </a:ext>
            </a:extLst>
          </p:cNvPr>
          <p:cNvCxnSpPr>
            <a:cxnSpLocks/>
          </p:cNvCxnSpPr>
          <p:nvPr/>
        </p:nvCxnSpPr>
        <p:spPr>
          <a:xfrm rot="10800000" flipV="1">
            <a:off x="5575630" y="5137460"/>
            <a:ext cx="630055" cy="258620"/>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
            <a:extLst>
              <a:ext uri="{FF2B5EF4-FFF2-40B4-BE49-F238E27FC236}">
                <a16:creationId xmlns:a16="http://schemas.microsoft.com/office/drawing/2014/main" id="{4B1A6BE4-EA1C-4F01-A244-D8A1B948F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6" y="4805539"/>
            <a:ext cx="997427"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Freeform: Shape 27">
            <a:extLst>
              <a:ext uri="{FF2B5EF4-FFF2-40B4-BE49-F238E27FC236}">
                <a16:creationId xmlns:a16="http://schemas.microsoft.com/office/drawing/2014/main" id="{F9FC775C-3229-4D42-9C0A-C42ED5874444}"/>
              </a:ext>
            </a:extLst>
          </p:cNvPr>
          <p:cNvSpPr/>
          <p:nvPr/>
        </p:nvSpPr>
        <p:spPr>
          <a:xfrm>
            <a:off x="7847742" y="1772213"/>
            <a:ext cx="3759200" cy="3389745"/>
          </a:xfrm>
          <a:custGeom>
            <a:avLst/>
            <a:gdLst>
              <a:gd name="connsiteX0" fmla="*/ 0 w 3759200"/>
              <a:gd name="connsiteY0" fmla="*/ 0 h 3389745"/>
              <a:gd name="connsiteX1" fmla="*/ 0 w 3759200"/>
              <a:gd name="connsiteY1" fmla="*/ 3389745 h 3389745"/>
              <a:gd name="connsiteX2" fmla="*/ 3759200 w 3759200"/>
              <a:gd name="connsiteY2" fmla="*/ 3389745 h 3389745"/>
            </a:gdLst>
            <a:ahLst/>
            <a:cxnLst>
              <a:cxn ang="0">
                <a:pos x="connsiteX0" y="connsiteY0"/>
              </a:cxn>
              <a:cxn ang="0">
                <a:pos x="connsiteX1" y="connsiteY1"/>
              </a:cxn>
              <a:cxn ang="0">
                <a:pos x="connsiteX2" y="connsiteY2"/>
              </a:cxn>
            </a:cxnLst>
            <a:rect l="l" t="t" r="r" b="b"/>
            <a:pathLst>
              <a:path w="3759200" h="3389745">
                <a:moveTo>
                  <a:pt x="0" y="0"/>
                </a:moveTo>
                <a:lnTo>
                  <a:pt x="0" y="3389745"/>
                </a:lnTo>
                <a:lnTo>
                  <a:pt x="3759200" y="3389745"/>
                </a:lnTo>
              </a:path>
            </a:pathLst>
          </a:custGeom>
          <a:noFill/>
          <a:ln w="762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a:extLst>
              <a:ext uri="{FF2B5EF4-FFF2-40B4-BE49-F238E27FC236}">
                <a16:creationId xmlns:a16="http://schemas.microsoft.com/office/drawing/2014/main" id="{BA1837C0-897C-4925-A833-2225B461DE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5153" y="1196902"/>
            <a:ext cx="1023535"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a:extLst>
              <a:ext uri="{FF2B5EF4-FFF2-40B4-BE49-F238E27FC236}">
                <a16:creationId xmlns:a16="http://schemas.microsoft.com/office/drawing/2014/main" id="{774BACF5-425B-40BE-9983-558022401D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5153" y="4425281"/>
            <a:ext cx="1023535"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a:extLst>
              <a:ext uri="{FF2B5EF4-FFF2-40B4-BE49-F238E27FC236}">
                <a16:creationId xmlns:a16="http://schemas.microsoft.com/office/drawing/2014/main" id="{F0A4123D-ABC0-4BFE-93F7-94C3399FD9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5174" y="3589177"/>
            <a:ext cx="1023535"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a:extLst>
              <a:ext uri="{FF2B5EF4-FFF2-40B4-BE49-F238E27FC236}">
                <a16:creationId xmlns:a16="http://schemas.microsoft.com/office/drawing/2014/main" id="{19D14921-1712-4F74-8440-D896E73CF99E}"/>
              </a:ext>
            </a:extLst>
          </p:cNvPr>
          <p:cNvSpPr txBox="1"/>
          <p:nvPr/>
        </p:nvSpPr>
        <p:spPr>
          <a:xfrm>
            <a:off x="376382" y="1062306"/>
            <a:ext cx="2996587" cy="369332"/>
          </a:xfrm>
          <a:prstGeom prst="rect">
            <a:avLst/>
          </a:prstGeom>
          <a:noFill/>
        </p:spPr>
        <p:txBody>
          <a:bodyPr wrap="square" rtlCol="0">
            <a:spAutoFit/>
          </a:bodyPr>
          <a:lstStyle/>
          <a:p>
            <a:r>
              <a:rPr lang="en-US" dirty="0"/>
              <a:t>Triangular array (T4)</a:t>
            </a:r>
          </a:p>
        </p:txBody>
      </p:sp>
      <p:sp>
        <p:nvSpPr>
          <p:cNvPr id="46" name="TextBox 45">
            <a:extLst>
              <a:ext uri="{FF2B5EF4-FFF2-40B4-BE49-F238E27FC236}">
                <a16:creationId xmlns:a16="http://schemas.microsoft.com/office/drawing/2014/main" id="{5DDB182A-AC7A-4572-91A7-90EA13410E74}"/>
              </a:ext>
            </a:extLst>
          </p:cNvPr>
          <p:cNvSpPr txBox="1"/>
          <p:nvPr/>
        </p:nvSpPr>
        <p:spPr>
          <a:xfrm>
            <a:off x="7277264" y="939567"/>
            <a:ext cx="2996587" cy="369332"/>
          </a:xfrm>
          <a:prstGeom prst="rect">
            <a:avLst/>
          </a:prstGeom>
          <a:noFill/>
        </p:spPr>
        <p:txBody>
          <a:bodyPr wrap="square" rtlCol="0">
            <a:spAutoFit/>
          </a:bodyPr>
          <a:lstStyle/>
          <a:p>
            <a:r>
              <a:rPr lang="en-US" dirty="0"/>
              <a:t>L-shaped array (L3)</a:t>
            </a:r>
          </a:p>
        </p:txBody>
      </p:sp>
      <p:sp>
        <p:nvSpPr>
          <p:cNvPr id="47" name="TextBox 46">
            <a:extLst>
              <a:ext uri="{FF2B5EF4-FFF2-40B4-BE49-F238E27FC236}">
                <a16:creationId xmlns:a16="http://schemas.microsoft.com/office/drawing/2014/main" id="{3EEFB9ED-B4C3-480A-BD11-3BBF80EE1874}"/>
              </a:ext>
            </a:extLst>
          </p:cNvPr>
          <p:cNvSpPr txBox="1"/>
          <p:nvPr/>
        </p:nvSpPr>
        <p:spPr>
          <a:xfrm>
            <a:off x="5961043" y="6058375"/>
            <a:ext cx="6230957" cy="369332"/>
          </a:xfrm>
          <a:prstGeom prst="rect">
            <a:avLst/>
          </a:prstGeom>
          <a:noFill/>
        </p:spPr>
        <p:txBody>
          <a:bodyPr wrap="square" rtlCol="0">
            <a:spAutoFit/>
          </a:bodyPr>
          <a:lstStyle/>
          <a:p>
            <a:r>
              <a:rPr lang="en-US" dirty="0"/>
              <a:t>Arrange the orientation of all sensors to be the same direction</a:t>
            </a:r>
          </a:p>
        </p:txBody>
      </p:sp>
      <p:pic>
        <p:nvPicPr>
          <p:cNvPr id="6" name="Picture 5">
            <a:extLst>
              <a:ext uri="{FF2B5EF4-FFF2-40B4-BE49-F238E27FC236}">
                <a16:creationId xmlns:a16="http://schemas.microsoft.com/office/drawing/2014/main" id="{0FA5B024-8380-4B2B-B391-96FB6A6EF8F4}"/>
              </a:ext>
            </a:extLst>
          </p:cNvPr>
          <p:cNvPicPr>
            <a:picLocks noChangeAspect="1"/>
          </p:cNvPicPr>
          <p:nvPr/>
        </p:nvPicPr>
        <p:blipFill>
          <a:blip r:embed="rId2"/>
          <a:stretch>
            <a:fillRect/>
          </a:stretch>
        </p:blipFill>
        <p:spPr>
          <a:xfrm>
            <a:off x="2297977" y="1609790"/>
            <a:ext cx="1116092" cy="1685716"/>
          </a:xfrm>
          <a:prstGeom prst="rect">
            <a:avLst/>
          </a:prstGeom>
        </p:spPr>
      </p:pic>
      <p:pic>
        <p:nvPicPr>
          <p:cNvPr id="5" name="Picture 2">
            <a:extLst>
              <a:ext uri="{FF2B5EF4-FFF2-40B4-BE49-F238E27FC236}">
                <a16:creationId xmlns:a16="http://schemas.microsoft.com/office/drawing/2014/main" id="{CDAD483A-AB6E-425C-A13F-5798CA87EC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382" y="1500691"/>
            <a:ext cx="997427" cy="7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or: Curved 9">
            <a:extLst>
              <a:ext uri="{FF2B5EF4-FFF2-40B4-BE49-F238E27FC236}">
                <a16:creationId xmlns:a16="http://schemas.microsoft.com/office/drawing/2014/main" id="{B5A189A8-1DE3-43BD-AC4E-6DE543CB0A5B}"/>
              </a:ext>
            </a:extLst>
          </p:cNvPr>
          <p:cNvCxnSpPr>
            <a:cxnSpLocks/>
          </p:cNvCxnSpPr>
          <p:nvPr/>
        </p:nvCxnSpPr>
        <p:spPr>
          <a:xfrm rot="10800000" flipV="1">
            <a:off x="3298121" y="1913578"/>
            <a:ext cx="686904" cy="309417"/>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835C560F-6798-4724-9115-0B6E2405832D}"/>
              </a:ext>
            </a:extLst>
          </p:cNvPr>
          <p:cNvPicPr>
            <a:picLocks noChangeAspect="1"/>
          </p:cNvPicPr>
          <p:nvPr/>
        </p:nvPicPr>
        <p:blipFill>
          <a:blip r:embed="rId2"/>
          <a:stretch>
            <a:fillRect/>
          </a:stretch>
        </p:blipFill>
        <p:spPr>
          <a:xfrm>
            <a:off x="69864" y="4634189"/>
            <a:ext cx="1116092" cy="1685716"/>
          </a:xfrm>
          <a:prstGeom prst="rect">
            <a:avLst/>
          </a:prstGeom>
        </p:spPr>
      </p:pic>
      <p:cxnSp>
        <p:nvCxnSpPr>
          <p:cNvPr id="25" name="Connector: Curved 24">
            <a:extLst>
              <a:ext uri="{FF2B5EF4-FFF2-40B4-BE49-F238E27FC236}">
                <a16:creationId xmlns:a16="http://schemas.microsoft.com/office/drawing/2014/main" id="{4A652F60-6BCC-49E1-A0E5-E07340D72DA5}"/>
              </a:ext>
            </a:extLst>
          </p:cNvPr>
          <p:cNvCxnSpPr>
            <a:cxnSpLocks/>
          </p:cNvCxnSpPr>
          <p:nvPr/>
        </p:nvCxnSpPr>
        <p:spPr>
          <a:xfrm rot="10800000" flipV="1">
            <a:off x="1062393" y="5218427"/>
            <a:ext cx="630055" cy="258620"/>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DF4B220-F667-445B-BCE9-E4EB49989F45}"/>
              </a:ext>
            </a:extLst>
          </p:cNvPr>
          <p:cNvPicPr>
            <a:picLocks noChangeAspect="1"/>
          </p:cNvPicPr>
          <p:nvPr/>
        </p:nvPicPr>
        <p:blipFill>
          <a:blip r:embed="rId2"/>
          <a:stretch>
            <a:fillRect/>
          </a:stretch>
        </p:blipFill>
        <p:spPr>
          <a:xfrm>
            <a:off x="7346162" y="1246972"/>
            <a:ext cx="1116092" cy="1685716"/>
          </a:xfrm>
          <a:prstGeom prst="rect">
            <a:avLst/>
          </a:prstGeom>
        </p:spPr>
      </p:pic>
      <p:cxnSp>
        <p:nvCxnSpPr>
          <p:cNvPr id="32" name="Connector: Curved 31">
            <a:extLst>
              <a:ext uri="{FF2B5EF4-FFF2-40B4-BE49-F238E27FC236}">
                <a16:creationId xmlns:a16="http://schemas.microsoft.com/office/drawing/2014/main" id="{488F59B3-9875-4E64-9BA6-CE7EBD40BC30}"/>
              </a:ext>
            </a:extLst>
          </p:cNvPr>
          <p:cNvCxnSpPr>
            <a:cxnSpLocks/>
          </p:cNvCxnSpPr>
          <p:nvPr/>
        </p:nvCxnSpPr>
        <p:spPr>
          <a:xfrm rot="10800000" flipV="1">
            <a:off x="8359652" y="1609790"/>
            <a:ext cx="646547" cy="258620"/>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04DD773-4697-479C-82D3-E638AE1A9B4F}"/>
              </a:ext>
            </a:extLst>
          </p:cNvPr>
          <p:cNvPicPr>
            <a:picLocks noChangeAspect="1"/>
          </p:cNvPicPr>
          <p:nvPr/>
        </p:nvPicPr>
        <p:blipFill>
          <a:blip r:embed="rId2"/>
          <a:stretch>
            <a:fillRect/>
          </a:stretch>
        </p:blipFill>
        <p:spPr>
          <a:xfrm>
            <a:off x="7441311" y="4372659"/>
            <a:ext cx="1116092" cy="1685716"/>
          </a:xfrm>
          <a:prstGeom prst="rect">
            <a:avLst/>
          </a:prstGeom>
        </p:spPr>
      </p:pic>
      <p:cxnSp>
        <p:nvCxnSpPr>
          <p:cNvPr id="37" name="Connector: Curved 36">
            <a:extLst>
              <a:ext uri="{FF2B5EF4-FFF2-40B4-BE49-F238E27FC236}">
                <a16:creationId xmlns:a16="http://schemas.microsoft.com/office/drawing/2014/main" id="{DBA8FDF8-D1F9-4B06-9E6D-E123C2C5687A}"/>
              </a:ext>
            </a:extLst>
          </p:cNvPr>
          <p:cNvCxnSpPr>
            <a:cxnSpLocks/>
          </p:cNvCxnSpPr>
          <p:nvPr/>
        </p:nvCxnSpPr>
        <p:spPr>
          <a:xfrm rot="10800000" flipV="1">
            <a:off x="8462254" y="4838168"/>
            <a:ext cx="543946" cy="323789"/>
          </a:xfrm>
          <a:prstGeom prst="curved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429579C2-0200-4FA2-855C-092092CBC250}"/>
              </a:ext>
            </a:extLst>
          </p:cNvPr>
          <p:cNvPicPr>
            <a:picLocks noChangeAspect="1"/>
          </p:cNvPicPr>
          <p:nvPr/>
        </p:nvPicPr>
        <p:blipFill>
          <a:blip r:embed="rId2"/>
          <a:stretch>
            <a:fillRect/>
          </a:stretch>
        </p:blipFill>
        <p:spPr>
          <a:xfrm>
            <a:off x="10554047" y="4376708"/>
            <a:ext cx="1116092" cy="1685716"/>
          </a:xfrm>
          <a:prstGeom prst="rect">
            <a:avLst/>
          </a:prstGeom>
        </p:spPr>
      </p:pic>
      <p:sp>
        <p:nvSpPr>
          <p:cNvPr id="43" name="Freeform: Shape 42">
            <a:extLst>
              <a:ext uri="{FF2B5EF4-FFF2-40B4-BE49-F238E27FC236}">
                <a16:creationId xmlns:a16="http://schemas.microsoft.com/office/drawing/2014/main" id="{C60E13F8-D342-496A-A171-180CC6D884C0}"/>
              </a:ext>
            </a:extLst>
          </p:cNvPr>
          <p:cNvSpPr/>
          <p:nvPr/>
        </p:nvSpPr>
        <p:spPr>
          <a:xfrm>
            <a:off x="11164131" y="4014448"/>
            <a:ext cx="927543" cy="1080655"/>
          </a:xfrm>
          <a:custGeom>
            <a:avLst/>
            <a:gdLst>
              <a:gd name="connsiteX0" fmla="*/ 205756 w 929759"/>
              <a:gd name="connsiteY0" fmla="*/ 0 h 1052946"/>
              <a:gd name="connsiteX1" fmla="*/ 11793 w 929759"/>
              <a:gd name="connsiteY1" fmla="*/ 258619 h 1052946"/>
              <a:gd name="connsiteX2" fmla="*/ 510556 w 929759"/>
              <a:gd name="connsiteY2" fmla="*/ 535709 h 1052946"/>
              <a:gd name="connsiteX3" fmla="*/ 926193 w 929759"/>
              <a:gd name="connsiteY3" fmla="*/ 775855 h 1052946"/>
              <a:gd name="connsiteX4" fmla="*/ 676811 w 929759"/>
              <a:gd name="connsiteY4" fmla="*/ 1052946 h 1052946"/>
              <a:gd name="connsiteX0" fmla="*/ 205756 w 927543"/>
              <a:gd name="connsiteY0" fmla="*/ 0 h 1080655"/>
              <a:gd name="connsiteX1" fmla="*/ 11793 w 927543"/>
              <a:gd name="connsiteY1" fmla="*/ 258619 h 1080655"/>
              <a:gd name="connsiteX2" fmla="*/ 510556 w 927543"/>
              <a:gd name="connsiteY2" fmla="*/ 535709 h 1080655"/>
              <a:gd name="connsiteX3" fmla="*/ 926193 w 927543"/>
              <a:gd name="connsiteY3" fmla="*/ 775855 h 1080655"/>
              <a:gd name="connsiteX4" fmla="*/ 408956 w 927543"/>
              <a:gd name="connsiteY4" fmla="*/ 1080655 h 108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543" h="1080655">
                <a:moveTo>
                  <a:pt x="205756" y="0"/>
                </a:moveTo>
                <a:cubicBezTo>
                  <a:pt x="83374" y="84667"/>
                  <a:pt x="-39007" y="169334"/>
                  <a:pt x="11793" y="258619"/>
                </a:cubicBezTo>
                <a:cubicBezTo>
                  <a:pt x="62593" y="347904"/>
                  <a:pt x="358156" y="449503"/>
                  <a:pt x="510556" y="535709"/>
                </a:cubicBezTo>
                <a:cubicBezTo>
                  <a:pt x="662956" y="621915"/>
                  <a:pt x="898484" y="689649"/>
                  <a:pt x="926193" y="775855"/>
                </a:cubicBezTo>
                <a:cubicBezTo>
                  <a:pt x="953902" y="862061"/>
                  <a:pt x="547501" y="985212"/>
                  <a:pt x="408956" y="1080655"/>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2" descr="Image result for north arrow">
            <a:extLst>
              <a:ext uri="{FF2B5EF4-FFF2-40B4-BE49-F238E27FC236}">
                <a16:creationId xmlns:a16="http://schemas.microsoft.com/office/drawing/2014/main" id="{086B4FC4-5844-4310-8E4E-8BC84DF403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68" r="14237"/>
          <a:stretch/>
        </p:blipFill>
        <p:spPr bwMode="auto">
          <a:xfrm>
            <a:off x="10820400" y="1165614"/>
            <a:ext cx="1327304" cy="116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47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8BE4-91E3-4B22-BDBA-09E307AC577D}"/>
              </a:ext>
            </a:extLst>
          </p:cNvPr>
          <p:cNvSpPr>
            <a:spLocks noGrp="1"/>
          </p:cNvSpPr>
          <p:nvPr>
            <p:ph type="title"/>
          </p:nvPr>
        </p:nvSpPr>
        <p:spPr>
          <a:xfrm>
            <a:off x="0" y="0"/>
            <a:ext cx="11353800" cy="926975"/>
          </a:xfrm>
        </p:spPr>
        <p:txBody>
          <a:bodyPr/>
          <a:lstStyle/>
          <a:p>
            <a:r>
              <a:rPr lang="en-US" dirty="0">
                <a:solidFill>
                  <a:schemeClr val="bg1">
                    <a:lumMod val="65000"/>
                  </a:schemeClr>
                </a:solidFill>
              </a:rPr>
              <a:t>Option : Switch Rayleigh or Love dispersion curve </a:t>
            </a:r>
            <a:endParaRPr lang="en-US" dirty="0"/>
          </a:p>
        </p:txBody>
      </p:sp>
      <p:sp>
        <p:nvSpPr>
          <p:cNvPr id="3" name="Footer Placeholder 2">
            <a:extLst>
              <a:ext uri="{FF2B5EF4-FFF2-40B4-BE49-F238E27FC236}">
                <a16:creationId xmlns:a16="http://schemas.microsoft.com/office/drawing/2014/main" id="{64350FDA-1C93-40F7-B284-4A04F7874285}"/>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E877B1FF-9AA3-42E2-BD46-0FD05128973D}"/>
              </a:ext>
            </a:extLst>
          </p:cNvPr>
          <p:cNvSpPr>
            <a:spLocks noGrp="1"/>
          </p:cNvSpPr>
          <p:nvPr>
            <p:ph type="sldNum" sz="quarter" idx="12"/>
          </p:nvPr>
        </p:nvSpPr>
        <p:spPr/>
        <p:txBody>
          <a:bodyPr/>
          <a:lstStyle/>
          <a:p>
            <a:fld id="{9C51C78E-B1DD-448D-A233-51A09E0999A1}" type="slidenum">
              <a:rPr lang="en-US" smtClean="0"/>
              <a:t>30</a:t>
            </a:fld>
            <a:endParaRPr lang="en-US"/>
          </a:p>
        </p:txBody>
      </p:sp>
      <p:pic>
        <p:nvPicPr>
          <p:cNvPr id="5" name="Picture 4">
            <a:extLst>
              <a:ext uri="{FF2B5EF4-FFF2-40B4-BE49-F238E27FC236}">
                <a16:creationId xmlns:a16="http://schemas.microsoft.com/office/drawing/2014/main" id="{8DC0C37F-1CA4-41C2-BCCE-A07EA2EE2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 y="5975929"/>
            <a:ext cx="845127" cy="845127"/>
          </a:xfrm>
          <a:prstGeom prst="rect">
            <a:avLst/>
          </a:prstGeom>
        </p:spPr>
      </p:pic>
      <p:sp>
        <p:nvSpPr>
          <p:cNvPr id="6" name="TextBox 5">
            <a:extLst>
              <a:ext uri="{FF2B5EF4-FFF2-40B4-BE49-F238E27FC236}">
                <a16:creationId xmlns:a16="http://schemas.microsoft.com/office/drawing/2014/main" id="{7EA33FFF-C7E9-4CF2-94EF-F6EBE7A54838}"/>
              </a:ext>
            </a:extLst>
          </p:cNvPr>
          <p:cNvSpPr txBox="1"/>
          <p:nvPr/>
        </p:nvSpPr>
        <p:spPr>
          <a:xfrm>
            <a:off x="36944" y="800466"/>
            <a:ext cx="6631709" cy="646331"/>
          </a:xfrm>
          <a:prstGeom prst="rect">
            <a:avLst/>
          </a:prstGeom>
          <a:noFill/>
        </p:spPr>
        <p:txBody>
          <a:bodyPr wrap="square" rtlCol="0">
            <a:spAutoFit/>
          </a:bodyPr>
          <a:lstStyle/>
          <a:p>
            <a:r>
              <a:rPr lang="en-US" dirty="0"/>
              <a:t>It is possible to switch (or select) Rayleigh or Love dispersion curve.</a:t>
            </a:r>
          </a:p>
          <a:p>
            <a:r>
              <a:rPr lang="en-US" dirty="0"/>
              <a:t>Use “MASW/MAM (1D)”, “Advanced option”, “Surface wave mode”.</a:t>
            </a:r>
          </a:p>
        </p:txBody>
      </p:sp>
      <p:pic>
        <p:nvPicPr>
          <p:cNvPr id="7" name="Picture 6">
            <a:extLst>
              <a:ext uri="{FF2B5EF4-FFF2-40B4-BE49-F238E27FC236}">
                <a16:creationId xmlns:a16="http://schemas.microsoft.com/office/drawing/2014/main" id="{7AC89145-C1A4-4CBB-BA4C-9FFDBE16930B}"/>
              </a:ext>
            </a:extLst>
          </p:cNvPr>
          <p:cNvPicPr>
            <a:picLocks noChangeAspect="1"/>
          </p:cNvPicPr>
          <p:nvPr/>
        </p:nvPicPr>
        <p:blipFill>
          <a:blip r:embed="rId3"/>
          <a:stretch>
            <a:fillRect/>
          </a:stretch>
        </p:blipFill>
        <p:spPr>
          <a:xfrm>
            <a:off x="0" y="2206998"/>
            <a:ext cx="4686947" cy="2858128"/>
          </a:xfrm>
          <a:prstGeom prst="rect">
            <a:avLst/>
          </a:prstGeom>
        </p:spPr>
      </p:pic>
      <p:pic>
        <p:nvPicPr>
          <p:cNvPr id="8" name="Picture 7">
            <a:extLst>
              <a:ext uri="{FF2B5EF4-FFF2-40B4-BE49-F238E27FC236}">
                <a16:creationId xmlns:a16="http://schemas.microsoft.com/office/drawing/2014/main" id="{8A386698-EA42-4D60-8772-3F5A2FE8F7A2}"/>
              </a:ext>
            </a:extLst>
          </p:cNvPr>
          <p:cNvPicPr>
            <a:picLocks noChangeAspect="1"/>
          </p:cNvPicPr>
          <p:nvPr/>
        </p:nvPicPr>
        <p:blipFill>
          <a:blip r:embed="rId4"/>
          <a:stretch>
            <a:fillRect/>
          </a:stretch>
        </p:blipFill>
        <p:spPr>
          <a:xfrm>
            <a:off x="7629147" y="2113871"/>
            <a:ext cx="4562853" cy="2759713"/>
          </a:xfrm>
          <a:prstGeom prst="rect">
            <a:avLst/>
          </a:prstGeom>
        </p:spPr>
      </p:pic>
      <p:pic>
        <p:nvPicPr>
          <p:cNvPr id="10" name="Picture 9">
            <a:extLst>
              <a:ext uri="{FF2B5EF4-FFF2-40B4-BE49-F238E27FC236}">
                <a16:creationId xmlns:a16="http://schemas.microsoft.com/office/drawing/2014/main" id="{1D5E1AE5-07DC-4E74-9E48-E0315EEFC4D1}"/>
              </a:ext>
            </a:extLst>
          </p:cNvPr>
          <p:cNvPicPr>
            <a:picLocks noChangeAspect="1"/>
          </p:cNvPicPr>
          <p:nvPr/>
        </p:nvPicPr>
        <p:blipFill rotWithShape="1">
          <a:blip r:embed="rId5"/>
          <a:srcRect r="4279"/>
          <a:stretch/>
        </p:blipFill>
        <p:spPr>
          <a:xfrm>
            <a:off x="4436602" y="4579656"/>
            <a:ext cx="3442016" cy="2004139"/>
          </a:xfrm>
          <a:prstGeom prst="rect">
            <a:avLst/>
          </a:prstGeom>
          <a:ln>
            <a:solidFill>
              <a:schemeClr val="tx1"/>
            </a:solidFill>
          </a:ln>
        </p:spPr>
      </p:pic>
      <p:pic>
        <p:nvPicPr>
          <p:cNvPr id="11" name="Picture 10">
            <a:extLst>
              <a:ext uri="{FF2B5EF4-FFF2-40B4-BE49-F238E27FC236}">
                <a16:creationId xmlns:a16="http://schemas.microsoft.com/office/drawing/2014/main" id="{D85909D9-BC44-4D40-BDBE-FD552338575D}"/>
              </a:ext>
            </a:extLst>
          </p:cNvPr>
          <p:cNvPicPr>
            <a:picLocks noChangeAspect="1"/>
          </p:cNvPicPr>
          <p:nvPr/>
        </p:nvPicPr>
        <p:blipFill>
          <a:blip r:embed="rId6"/>
          <a:stretch>
            <a:fillRect/>
          </a:stretch>
        </p:blipFill>
        <p:spPr>
          <a:xfrm>
            <a:off x="4436602" y="1553356"/>
            <a:ext cx="3488581" cy="2043536"/>
          </a:xfrm>
          <a:prstGeom prst="rect">
            <a:avLst/>
          </a:prstGeom>
          <a:ln>
            <a:solidFill>
              <a:schemeClr val="tx1"/>
            </a:solidFill>
          </a:ln>
        </p:spPr>
      </p:pic>
      <p:sp>
        <p:nvSpPr>
          <p:cNvPr id="12" name="Arrow: Right 11">
            <a:extLst>
              <a:ext uri="{FF2B5EF4-FFF2-40B4-BE49-F238E27FC236}">
                <a16:creationId xmlns:a16="http://schemas.microsoft.com/office/drawing/2014/main" id="{52E421BF-C37E-4058-91A6-244C30ABE97A}"/>
              </a:ext>
            </a:extLst>
          </p:cNvPr>
          <p:cNvSpPr/>
          <p:nvPr/>
        </p:nvSpPr>
        <p:spPr>
          <a:xfrm rot="10800000">
            <a:off x="5795100" y="4224298"/>
            <a:ext cx="1023890" cy="89442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5720C5B3-4CDA-4C43-8164-D703AC32F847}"/>
              </a:ext>
            </a:extLst>
          </p:cNvPr>
          <p:cNvSpPr/>
          <p:nvPr/>
        </p:nvSpPr>
        <p:spPr>
          <a:xfrm>
            <a:off x="5914689" y="3299176"/>
            <a:ext cx="1023890" cy="89442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F74FBB41-EC44-419F-847F-A335072F64B8}"/>
              </a:ext>
            </a:extLst>
          </p:cNvPr>
          <p:cNvSpPr txBox="1"/>
          <p:nvPr/>
        </p:nvSpPr>
        <p:spPr>
          <a:xfrm>
            <a:off x="2395698" y="4223273"/>
            <a:ext cx="2179782" cy="646331"/>
          </a:xfrm>
          <a:prstGeom prst="rect">
            <a:avLst/>
          </a:prstGeom>
          <a:noFill/>
        </p:spPr>
        <p:txBody>
          <a:bodyPr wrap="square" rtlCol="0">
            <a:spAutoFit/>
          </a:bodyPr>
          <a:lstStyle/>
          <a:p>
            <a:pPr algn="ctr"/>
            <a:r>
              <a:rPr lang="en-US" dirty="0">
                <a:solidFill>
                  <a:srgbClr val="FF0000"/>
                </a:solidFill>
              </a:rPr>
              <a:t>Rayleigh wave is shown as red</a:t>
            </a:r>
          </a:p>
        </p:txBody>
      </p:sp>
      <p:sp>
        <p:nvSpPr>
          <p:cNvPr id="15" name="TextBox 14">
            <a:extLst>
              <a:ext uri="{FF2B5EF4-FFF2-40B4-BE49-F238E27FC236}">
                <a16:creationId xmlns:a16="http://schemas.microsoft.com/office/drawing/2014/main" id="{4FF2EF20-4C13-4351-A3F9-81691B9186B6}"/>
              </a:ext>
            </a:extLst>
          </p:cNvPr>
          <p:cNvSpPr txBox="1"/>
          <p:nvPr/>
        </p:nvSpPr>
        <p:spPr>
          <a:xfrm>
            <a:off x="10131124" y="4025180"/>
            <a:ext cx="1922245" cy="646331"/>
          </a:xfrm>
          <a:prstGeom prst="rect">
            <a:avLst/>
          </a:prstGeom>
          <a:noFill/>
        </p:spPr>
        <p:txBody>
          <a:bodyPr wrap="square" rtlCol="0">
            <a:spAutoFit/>
          </a:bodyPr>
          <a:lstStyle/>
          <a:p>
            <a:pPr algn="ctr"/>
            <a:r>
              <a:rPr lang="en-US" dirty="0">
                <a:solidFill>
                  <a:srgbClr val="3333FF"/>
                </a:solidFill>
              </a:rPr>
              <a:t>Love wave is shown as blue</a:t>
            </a:r>
          </a:p>
        </p:txBody>
      </p:sp>
    </p:spTree>
    <p:extLst>
      <p:ext uri="{BB962C8B-B14F-4D97-AF65-F5344CB8AC3E}">
        <p14:creationId xmlns:p14="http://schemas.microsoft.com/office/powerpoint/2010/main" val="1588658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BFCFFC-6892-4199-8200-75DB5C07A6BE}"/>
              </a:ext>
            </a:extLst>
          </p:cNvPr>
          <p:cNvPicPr>
            <a:picLocks noChangeAspect="1"/>
          </p:cNvPicPr>
          <p:nvPr/>
        </p:nvPicPr>
        <p:blipFill>
          <a:blip r:embed="rId2"/>
          <a:stretch>
            <a:fillRect/>
          </a:stretch>
        </p:blipFill>
        <p:spPr>
          <a:xfrm>
            <a:off x="7828832" y="1882944"/>
            <a:ext cx="4363168" cy="3726873"/>
          </a:xfrm>
          <a:prstGeom prst="rect">
            <a:avLst/>
          </a:prstGeom>
        </p:spPr>
      </p:pic>
      <p:sp>
        <p:nvSpPr>
          <p:cNvPr id="2" name="Title 1">
            <a:extLst>
              <a:ext uri="{FF2B5EF4-FFF2-40B4-BE49-F238E27FC236}">
                <a16:creationId xmlns:a16="http://schemas.microsoft.com/office/drawing/2014/main" id="{420A712D-99F0-4148-A1E2-3685D1597C9F}"/>
              </a:ext>
            </a:extLst>
          </p:cNvPr>
          <p:cNvSpPr>
            <a:spLocks noGrp="1"/>
          </p:cNvSpPr>
          <p:nvPr>
            <p:ph type="title"/>
          </p:nvPr>
        </p:nvSpPr>
        <p:spPr>
          <a:xfrm>
            <a:off x="0" y="1"/>
            <a:ext cx="12192000" cy="907234"/>
          </a:xfrm>
        </p:spPr>
        <p:txBody>
          <a:bodyPr>
            <a:normAutofit/>
          </a:bodyPr>
          <a:lstStyle/>
          <a:p>
            <a:r>
              <a:rPr lang="en-US" sz="4000" dirty="0">
                <a:solidFill>
                  <a:schemeClr val="bg1">
                    <a:lumMod val="65000"/>
                  </a:schemeClr>
                </a:solidFill>
              </a:rPr>
              <a:t>Option : Combine Rayleigh and Love dispersion curves </a:t>
            </a:r>
            <a:endParaRPr lang="en-US" sz="4000" dirty="0"/>
          </a:p>
        </p:txBody>
      </p:sp>
      <p:sp>
        <p:nvSpPr>
          <p:cNvPr id="3" name="Footer Placeholder 2">
            <a:extLst>
              <a:ext uri="{FF2B5EF4-FFF2-40B4-BE49-F238E27FC236}">
                <a16:creationId xmlns:a16="http://schemas.microsoft.com/office/drawing/2014/main" id="{8F0AA8F5-05AD-47C3-B657-A84E1E8DF11B}"/>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BD919590-D1EF-407E-B7F2-A231C92433AE}"/>
              </a:ext>
            </a:extLst>
          </p:cNvPr>
          <p:cNvSpPr>
            <a:spLocks noGrp="1"/>
          </p:cNvSpPr>
          <p:nvPr>
            <p:ph type="sldNum" sz="quarter" idx="12"/>
          </p:nvPr>
        </p:nvSpPr>
        <p:spPr/>
        <p:txBody>
          <a:bodyPr/>
          <a:lstStyle/>
          <a:p>
            <a:fld id="{9C51C78E-B1DD-448D-A233-51A09E0999A1}" type="slidenum">
              <a:rPr lang="en-US" smtClean="0"/>
              <a:t>31</a:t>
            </a:fld>
            <a:endParaRPr lang="en-US"/>
          </a:p>
        </p:txBody>
      </p:sp>
      <p:pic>
        <p:nvPicPr>
          <p:cNvPr id="5" name="Picture 4">
            <a:extLst>
              <a:ext uri="{FF2B5EF4-FFF2-40B4-BE49-F238E27FC236}">
                <a16:creationId xmlns:a16="http://schemas.microsoft.com/office/drawing/2014/main" id="{FC29A4A4-BCAC-4FF3-BF7B-A0045E018DA8}"/>
              </a:ext>
            </a:extLst>
          </p:cNvPr>
          <p:cNvPicPr>
            <a:picLocks noChangeAspect="1"/>
          </p:cNvPicPr>
          <p:nvPr/>
        </p:nvPicPr>
        <p:blipFill rotWithShape="1">
          <a:blip r:embed="rId3"/>
          <a:srcRect b="4400"/>
          <a:stretch/>
        </p:blipFill>
        <p:spPr>
          <a:xfrm>
            <a:off x="34636" y="1970052"/>
            <a:ext cx="4275282" cy="3726873"/>
          </a:xfrm>
          <a:prstGeom prst="rect">
            <a:avLst/>
          </a:prstGeom>
        </p:spPr>
      </p:pic>
      <p:pic>
        <p:nvPicPr>
          <p:cNvPr id="6" name="Picture 5">
            <a:extLst>
              <a:ext uri="{FF2B5EF4-FFF2-40B4-BE49-F238E27FC236}">
                <a16:creationId xmlns:a16="http://schemas.microsoft.com/office/drawing/2014/main" id="{8632E3A0-785C-4136-A7BA-C411A0403721}"/>
              </a:ext>
            </a:extLst>
          </p:cNvPr>
          <p:cNvPicPr>
            <a:picLocks noChangeAspect="1"/>
          </p:cNvPicPr>
          <p:nvPr/>
        </p:nvPicPr>
        <p:blipFill>
          <a:blip r:embed="rId4"/>
          <a:stretch>
            <a:fillRect/>
          </a:stretch>
        </p:blipFill>
        <p:spPr>
          <a:xfrm>
            <a:off x="4441973" y="1978640"/>
            <a:ext cx="3600450" cy="1295400"/>
          </a:xfrm>
          <a:prstGeom prst="rect">
            <a:avLst/>
          </a:prstGeom>
        </p:spPr>
      </p:pic>
      <p:pic>
        <p:nvPicPr>
          <p:cNvPr id="7" name="Picture 6">
            <a:extLst>
              <a:ext uri="{FF2B5EF4-FFF2-40B4-BE49-F238E27FC236}">
                <a16:creationId xmlns:a16="http://schemas.microsoft.com/office/drawing/2014/main" id="{8F5AD977-9335-41B1-A3E5-B2A0599F2946}"/>
              </a:ext>
            </a:extLst>
          </p:cNvPr>
          <p:cNvPicPr>
            <a:picLocks noChangeAspect="1"/>
          </p:cNvPicPr>
          <p:nvPr/>
        </p:nvPicPr>
        <p:blipFill>
          <a:blip r:embed="rId5"/>
          <a:stretch>
            <a:fillRect/>
          </a:stretch>
        </p:blipFill>
        <p:spPr>
          <a:xfrm>
            <a:off x="4920096" y="3963434"/>
            <a:ext cx="2628900" cy="1905000"/>
          </a:xfrm>
          <a:prstGeom prst="rect">
            <a:avLst/>
          </a:prstGeom>
        </p:spPr>
      </p:pic>
      <p:sp>
        <p:nvSpPr>
          <p:cNvPr id="9" name="Oval 8">
            <a:extLst>
              <a:ext uri="{FF2B5EF4-FFF2-40B4-BE49-F238E27FC236}">
                <a16:creationId xmlns:a16="http://schemas.microsoft.com/office/drawing/2014/main" id="{C58F6DAD-0AE6-483F-B2C4-A0E1DAC09890}"/>
              </a:ext>
            </a:extLst>
          </p:cNvPr>
          <p:cNvSpPr/>
          <p:nvPr/>
        </p:nvSpPr>
        <p:spPr>
          <a:xfrm>
            <a:off x="4450343" y="2697007"/>
            <a:ext cx="1791855" cy="424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DE95C2-62C0-4E52-A966-C4C49492DDBB}"/>
              </a:ext>
            </a:extLst>
          </p:cNvPr>
          <p:cNvSpPr/>
          <p:nvPr/>
        </p:nvSpPr>
        <p:spPr>
          <a:xfrm>
            <a:off x="5167964" y="5336704"/>
            <a:ext cx="1260546" cy="4248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0128C6E-E198-4433-B06D-F332EF4FFF94}"/>
              </a:ext>
            </a:extLst>
          </p:cNvPr>
          <p:cNvSpPr/>
          <p:nvPr/>
        </p:nvSpPr>
        <p:spPr>
          <a:xfrm>
            <a:off x="5949232" y="3409253"/>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Arrow: Down 11">
            <a:extLst>
              <a:ext uri="{FF2B5EF4-FFF2-40B4-BE49-F238E27FC236}">
                <a16:creationId xmlns:a16="http://schemas.microsoft.com/office/drawing/2014/main" id="{54122BDC-5736-45CA-9457-8873957338F4}"/>
              </a:ext>
            </a:extLst>
          </p:cNvPr>
          <p:cNvSpPr/>
          <p:nvPr/>
        </p:nvSpPr>
        <p:spPr>
          <a:xfrm rot="14304020">
            <a:off x="3793207" y="2627853"/>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Arrow: Down 12">
            <a:extLst>
              <a:ext uri="{FF2B5EF4-FFF2-40B4-BE49-F238E27FC236}">
                <a16:creationId xmlns:a16="http://schemas.microsoft.com/office/drawing/2014/main" id="{102B5E58-4CC8-4147-B837-444BD43F2D26}"/>
              </a:ext>
            </a:extLst>
          </p:cNvPr>
          <p:cNvSpPr/>
          <p:nvPr/>
        </p:nvSpPr>
        <p:spPr>
          <a:xfrm rot="14304020">
            <a:off x="7940080" y="4578807"/>
            <a:ext cx="387928" cy="67425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9117DD94-2CBC-4955-8FE4-834C0C48958D}"/>
              </a:ext>
            </a:extLst>
          </p:cNvPr>
          <p:cNvSpPr txBox="1"/>
          <p:nvPr/>
        </p:nvSpPr>
        <p:spPr>
          <a:xfrm>
            <a:off x="304800" y="794327"/>
            <a:ext cx="9615055" cy="369332"/>
          </a:xfrm>
          <a:prstGeom prst="rect">
            <a:avLst/>
          </a:prstGeom>
          <a:noFill/>
        </p:spPr>
        <p:txBody>
          <a:bodyPr wrap="square" rtlCol="0">
            <a:spAutoFit/>
          </a:bodyPr>
          <a:lstStyle/>
          <a:p>
            <a:r>
              <a:rPr lang="en-US" dirty="0"/>
              <a:t>1) Save Rayleigh and Love wave dispersion curves to individual files.</a:t>
            </a:r>
          </a:p>
        </p:txBody>
      </p:sp>
      <p:sp>
        <p:nvSpPr>
          <p:cNvPr id="15" name="TextBox 14">
            <a:extLst>
              <a:ext uri="{FF2B5EF4-FFF2-40B4-BE49-F238E27FC236}">
                <a16:creationId xmlns:a16="http://schemas.microsoft.com/office/drawing/2014/main" id="{1864AF4B-0239-4503-A689-31672628B9E4}"/>
              </a:ext>
            </a:extLst>
          </p:cNvPr>
          <p:cNvSpPr txBox="1"/>
          <p:nvPr/>
        </p:nvSpPr>
        <p:spPr>
          <a:xfrm>
            <a:off x="304800" y="1570182"/>
            <a:ext cx="3371273" cy="369332"/>
          </a:xfrm>
          <a:prstGeom prst="rect">
            <a:avLst/>
          </a:prstGeom>
          <a:noFill/>
        </p:spPr>
        <p:txBody>
          <a:bodyPr wrap="square" rtlCol="0">
            <a:spAutoFit/>
          </a:bodyPr>
          <a:lstStyle/>
          <a:p>
            <a:r>
              <a:rPr lang="en-US" dirty="0"/>
              <a:t>2) Open one (Rayleigh/Love) file.</a:t>
            </a:r>
          </a:p>
        </p:txBody>
      </p:sp>
      <p:sp>
        <p:nvSpPr>
          <p:cNvPr id="16" name="TextBox 15">
            <a:extLst>
              <a:ext uri="{FF2B5EF4-FFF2-40B4-BE49-F238E27FC236}">
                <a16:creationId xmlns:a16="http://schemas.microsoft.com/office/drawing/2014/main" id="{05AF09C8-0A82-4FD6-8935-5AB1E68F09A3}"/>
              </a:ext>
            </a:extLst>
          </p:cNvPr>
          <p:cNvSpPr txBox="1"/>
          <p:nvPr/>
        </p:nvSpPr>
        <p:spPr>
          <a:xfrm>
            <a:off x="4457559" y="1318656"/>
            <a:ext cx="3668427" cy="646331"/>
          </a:xfrm>
          <a:prstGeom prst="rect">
            <a:avLst/>
          </a:prstGeom>
          <a:noFill/>
        </p:spPr>
        <p:txBody>
          <a:bodyPr wrap="square" rtlCol="0">
            <a:spAutoFit/>
          </a:bodyPr>
          <a:lstStyle/>
          <a:p>
            <a:pPr algn="ctr"/>
            <a:r>
              <a:rPr lang="en-US" dirty="0"/>
              <a:t>3) Open another (Love/ Rayleigh) file and append it.</a:t>
            </a:r>
          </a:p>
        </p:txBody>
      </p:sp>
      <p:sp>
        <p:nvSpPr>
          <p:cNvPr id="17" name="TextBox 16">
            <a:extLst>
              <a:ext uri="{FF2B5EF4-FFF2-40B4-BE49-F238E27FC236}">
                <a16:creationId xmlns:a16="http://schemas.microsoft.com/office/drawing/2014/main" id="{6122AF2C-67A4-4AF5-BA2F-C99BCC58AEFA}"/>
              </a:ext>
            </a:extLst>
          </p:cNvPr>
          <p:cNvSpPr txBox="1"/>
          <p:nvPr/>
        </p:nvSpPr>
        <p:spPr>
          <a:xfrm>
            <a:off x="4574887" y="6086764"/>
            <a:ext cx="2974109" cy="369332"/>
          </a:xfrm>
          <a:prstGeom prst="rect">
            <a:avLst/>
          </a:prstGeom>
          <a:noFill/>
        </p:spPr>
        <p:txBody>
          <a:bodyPr wrap="square" rtlCol="0">
            <a:spAutoFit/>
          </a:bodyPr>
          <a:lstStyle/>
          <a:p>
            <a:pPr algn="ctr"/>
            <a:r>
              <a:rPr lang="en-US" dirty="0"/>
              <a:t>4) Select “Yes”.</a:t>
            </a:r>
          </a:p>
        </p:txBody>
      </p:sp>
      <p:sp>
        <p:nvSpPr>
          <p:cNvPr id="18" name="TextBox 17">
            <a:extLst>
              <a:ext uri="{FF2B5EF4-FFF2-40B4-BE49-F238E27FC236}">
                <a16:creationId xmlns:a16="http://schemas.microsoft.com/office/drawing/2014/main" id="{5AFF9E46-E899-4B3E-98DF-5FA39C22F177}"/>
              </a:ext>
            </a:extLst>
          </p:cNvPr>
          <p:cNvSpPr txBox="1"/>
          <p:nvPr/>
        </p:nvSpPr>
        <p:spPr>
          <a:xfrm>
            <a:off x="8682182" y="1163659"/>
            <a:ext cx="3205018" cy="646331"/>
          </a:xfrm>
          <a:prstGeom prst="rect">
            <a:avLst/>
          </a:prstGeom>
          <a:noFill/>
        </p:spPr>
        <p:txBody>
          <a:bodyPr wrap="square" rtlCol="0">
            <a:spAutoFit/>
          </a:bodyPr>
          <a:lstStyle/>
          <a:p>
            <a:pPr algn="ctr"/>
            <a:r>
              <a:rPr lang="en-US" dirty="0"/>
              <a:t>5) Rayleigh and Love dispersion curves are shown together.</a:t>
            </a:r>
          </a:p>
        </p:txBody>
      </p:sp>
    </p:spTree>
    <p:extLst>
      <p:ext uri="{BB962C8B-B14F-4D97-AF65-F5344CB8AC3E}">
        <p14:creationId xmlns:p14="http://schemas.microsoft.com/office/powerpoint/2010/main" val="9125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A3E2-97E8-450A-A018-4F9290AFF5C2}"/>
              </a:ext>
            </a:extLst>
          </p:cNvPr>
          <p:cNvSpPr>
            <a:spLocks noGrp="1"/>
          </p:cNvSpPr>
          <p:nvPr>
            <p:ph type="title"/>
          </p:nvPr>
        </p:nvSpPr>
        <p:spPr>
          <a:xfrm>
            <a:off x="838200" y="0"/>
            <a:ext cx="10515600" cy="1325563"/>
          </a:xfrm>
        </p:spPr>
        <p:txBody>
          <a:bodyPr/>
          <a:lstStyle/>
          <a:p>
            <a:r>
              <a:rPr lang="en-US" dirty="0"/>
              <a:t>Spatial autocorrelation for 3C ambient noise </a:t>
            </a:r>
          </a:p>
        </p:txBody>
      </p:sp>
      <p:grpSp>
        <p:nvGrpSpPr>
          <p:cNvPr id="21" name="Group 20">
            <a:extLst>
              <a:ext uri="{FF2B5EF4-FFF2-40B4-BE49-F238E27FC236}">
                <a16:creationId xmlns:a16="http://schemas.microsoft.com/office/drawing/2014/main" id="{F69AFF56-B341-4652-8F26-9BE745732B42}"/>
              </a:ext>
            </a:extLst>
          </p:cNvPr>
          <p:cNvGrpSpPr/>
          <p:nvPr/>
        </p:nvGrpSpPr>
        <p:grpSpPr>
          <a:xfrm>
            <a:off x="6654564" y="2048090"/>
            <a:ext cx="5130341" cy="3128530"/>
            <a:chOff x="6185985" y="1981440"/>
            <a:chExt cx="5130341" cy="3128530"/>
          </a:xfrm>
        </p:grpSpPr>
        <p:cxnSp>
          <p:nvCxnSpPr>
            <p:cNvPr id="6" name="Straight Connector 5">
              <a:extLst>
                <a:ext uri="{FF2B5EF4-FFF2-40B4-BE49-F238E27FC236}">
                  <a16:creationId xmlns:a16="http://schemas.microsoft.com/office/drawing/2014/main" id="{1E1681A3-5B68-442F-84A7-8437DA5F78BE}"/>
                </a:ext>
              </a:extLst>
            </p:cNvPr>
            <p:cNvCxnSpPr>
              <a:cxnSpLocks/>
            </p:cNvCxnSpPr>
            <p:nvPr/>
          </p:nvCxnSpPr>
          <p:spPr>
            <a:xfrm flipH="1">
              <a:off x="6185985" y="2691085"/>
              <a:ext cx="4980224" cy="24188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8F4B8C33-4843-4024-A6DA-01C28ED9855D}"/>
                </a:ext>
              </a:extLst>
            </p:cNvPr>
            <p:cNvSpPr/>
            <p:nvPr/>
          </p:nvSpPr>
          <p:spPr>
            <a:xfrm rot="20028377">
              <a:off x="6809452" y="4333502"/>
              <a:ext cx="1265069" cy="307928"/>
            </a:xfrm>
            <a:prstGeom prst="rightArrow">
              <a:avLst/>
            </a:prstGeom>
            <a:solidFill>
              <a:schemeClr val="accent2"/>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3647F963-86AE-4B56-B956-7A2CA2A2CC07}"/>
                </a:ext>
              </a:extLst>
            </p:cNvPr>
            <p:cNvSpPr/>
            <p:nvPr/>
          </p:nvSpPr>
          <p:spPr>
            <a:xfrm rot="20028377">
              <a:off x="9627410" y="3001635"/>
              <a:ext cx="1265069" cy="307928"/>
            </a:xfrm>
            <a:prstGeom prst="rightArrow">
              <a:avLst/>
            </a:prstGeom>
            <a:solidFill>
              <a:schemeClr val="accent2"/>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55285485-FA13-463A-AAEC-E375707A933D}"/>
                </a:ext>
              </a:extLst>
            </p:cNvPr>
            <p:cNvSpPr txBox="1"/>
            <p:nvPr/>
          </p:nvSpPr>
          <p:spPr>
            <a:xfrm>
              <a:off x="9989022" y="3229196"/>
              <a:ext cx="1327304" cy="646331"/>
            </a:xfrm>
            <a:prstGeom prst="rect">
              <a:avLst/>
            </a:prstGeom>
            <a:noFill/>
          </p:spPr>
          <p:txBody>
            <a:bodyPr wrap="square" rtlCol="0">
              <a:spAutoFit/>
            </a:bodyPr>
            <a:lstStyle/>
            <a:p>
              <a:pPr algn="ctr"/>
              <a:r>
                <a:rPr lang="en-US" dirty="0">
                  <a:solidFill>
                    <a:srgbClr val="C00000"/>
                  </a:solidFill>
                </a:rPr>
                <a:t>Radial component</a:t>
              </a:r>
            </a:p>
          </p:txBody>
        </p:sp>
        <p:sp>
          <p:nvSpPr>
            <p:cNvPr id="13" name="Arrow: Right 12">
              <a:extLst>
                <a:ext uri="{FF2B5EF4-FFF2-40B4-BE49-F238E27FC236}">
                  <a16:creationId xmlns:a16="http://schemas.microsoft.com/office/drawing/2014/main" id="{BAC7F7C0-C928-4BDC-A942-ED31BD80F7AF}"/>
                </a:ext>
              </a:extLst>
            </p:cNvPr>
            <p:cNvSpPr/>
            <p:nvPr/>
          </p:nvSpPr>
          <p:spPr>
            <a:xfrm rot="14603926">
              <a:off x="8809232" y="2730185"/>
              <a:ext cx="1265069" cy="307928"/>
            </a:xfrm>
            <a:prstGeom prst="rightArrow">
              <a:avLst/>
            </a:prstGeom>
            <a:solidFill>
              <a:srgbClr val="7030A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AE9ACC07-293D-45EF-82D5-FCCBB954020F}"/>
                </a:ext>
              </a:extLst>
            </p:cNvPr>
            <p:cNvSpPr txBox="1"/>
            <p:nvPr/>
          </p:nvSpPr>
          <p:spPr>
            <a:xfrm>
              <a:off x="7538635" y="4413857"/>
              <a:ext cx="1271078" cy="646331"/>
            </a:xfrm>
            <a:prstGeom prst="rect">
              <a:avLst/>
            </a:prstGeom>
            <a:noFill/>
          </p:spPr>
          <p:txBody>
            <a:bodyPr wrap="square" rtlCol="0">
              <a:spAutoFit/>
            </a:bodyPr>
            <a:lstStyle/>
            <a:p>
              <a:pPr algn="ctr"/>
              <a:r>
                <a:rPr lang="en-US" dirty="0">
                  <a:solidFill>
                    <a:srgbClr val="C00000"/>
                  </a:solidFill>
                </a:rPr>
                <a:t>Radial component</a:t>
              </a:r>
            </a:p>
          </p:txBody>
        </p:sp>
        <p:sp>
          <p:nvSpPr>
            <p:cNvPr id="15" name="Arrow: Right 14">
              <a:extLst>
                <a:ext uri="{FF2B5EF4-FFF2-40B4-BE49-F238E27FC236}">
                  <a16:creationId xmlns:a16="http://schemas.microsoft.com/office/drawing/2014/main" id="{86E052A3-88B2-455F-932F-9A898955D3C9}"/>
                </a:ext>
              </a:extLst>
            </p:cNvPr>
            <p:cNvSpPr/>
            <p:nvPr/>
          </p:nvSpPr>
          <p:spPr>
            <a:xfrm rot="14603926">
              <a:off x="5876985" y="4053514"/>
              <a:ext cx="1265069" cy="307928"/>
            </a:xfrm>
            <a:prstGeom prst="rightArrow">
              <a:avLst/>
            </a:prstGeom>
            <a:solidFill>
              <a:srgbClr val="7030A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9D64B3CE-46F0-449F-9A4E-88C401744E6A}"/>
                </a:ext>
              </a:extLst>
            </p:cNvPr>
            <p:cNvSpPr txBox="1"/>
            <p:nvPr/>
          </p:nvSpPr>
          <p:spPr>
            <a:xfrm>
              <a:off x="7488283" y="1981440"/>
              <a:ext cx="1927195" cy="646331"/>
            </a:xfrm>
            <a:prstGeom prst="rect">
              <a:avLst/>
            </a:prstGeom>
            <a:noFill/>
          </p:spPr>
          <p:txBody>
            <a:bodyPr wrap="square" rtlCol="0">
              <a:spAutoFit/>
            </a:bodyPr>
            <a:lstStyle/>
            <a:p>
              <a:pPr algn="ctr"/>
              <a:r>
                <a:rPr lang="en-US" dirty="0">
                  <a:solidFill>
                    <a:srgbClr val="7030A0"/>
                  </a:solidFill>
                </a:rPr>
                <a:t>Transverse component </a:t>
              </a:r>
            </a:p>
          </p:txBody>
        </p:sp>
        <p:sp>
          <p:nvSpPr>
            <p:cNvPr id="17" name="TextBox 16">
              <a:extLst>
                <a:ext uri="{FF2B5EF4-FFF2-40B4-BE49-F238E27FC236}">
                  <a16:creationId xmlns:a16="http://schemas.microsoft.com/office/drawing/2014/main" id="{A736A8C1-6E75-4410-96E2-51CC2485A544}"/>
                </a:ext>
              </a:extLst>
            </p:cNvPr>
            <p:cNvSpPr txBox="1"/>
            <p:nvPr/>
          </p:nvSpPr>
          <p:spPr>
            <a:xfrm>
              <a:off x="6185985" y="3322517"/>
              <a:ext cx="1711794" cy="649884"/>
            </a:xfrm>
            <a:prstGeom prst="rect">
              <a:avLst/>
            </a:prstGeom>
            <a:noFill/>
          </p:spPr>
          <p:txBody>
            <a:bodyPr wrap="square" rtlCol="0">
              <a:spAutoFit/>
            </a:bodyPr>
            <a:lstStyle/>
            <a:p>
              <a:pPr algn="ctr"/>
              <a:r>
                <a:rPr lang="en-US" dirty="0">
                  <a:solidFill>
                    <a:srgbClr val="7030A0"/>
                  </a:solidFill>
                </a:rPr>
                <a:t>Transverse component </a:t>
              </a:r>
            </a:p>
          </p:txBody>
        </p:sp>
        <p:sp>
          <p:nvSpPr>
            <p:cNvPr id="4" name="Oval 3">
              <a:extLst>
                <a:ext uri="{FF2B5EF4-FFF2-40B4-BE49-F238E27FC236}">
                  <a16:creationId xmlns:a16="http://schemas.microsoft.com/office/drawing/2014/main" id="{B3EE8360-5520-4C1E-8455-C0044E6D5500}"/>
                </a:ext>
              </a:extLst>
            </p:cNvPr>
            <p:cNvSpPr/>
            <p:nvPr/>
          </p:nvSpPr>
          <p:spPr>
            <a:xfrm>
              <a:off x="9525317" y="3216348"/>
              <a:ext cx="346229" cy="372862"/>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7E98CAE2-D6E7-42EF-9734-E669785B8FEC}"/>
                </a:ext>
              </a:extLst>
            </p:cNvPr>
            <p:cNvSpPr/>
            <p:nvPr/>
          </p:nvSpPr>
          <p:spPr>
            <a:xfrm>
              <a:off x="6636339" y="4638784"/>
              <a:ext cx="346229" cy="372862"/>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19" name="TextBox 18">
            <a:extLst>
              <a:ext uri="{FF2B5EF4-FFF2-40B4-BE49-F238E27FC236}">
                <a16:creationId xmlns:a16="http://schemas.microsoft.com/office/drawing/2014/main" id="{7ECD3FF2-67B0-4F06-A626-1A1EB903229A}"/>
              </a:ext>
            </a:extLst>
          </p:cNvPr>
          <p:cNvSpPr txBox="1"/>
          <p:nvPr/>
        </p:nvSpPr>
        <p:spPr>
          <a:xfrm>
            <a:off x="7494796" y="1407316"/>
            <a:ext cx="3566991" cy="646331"/>
          </a:xfrm>
          <a:prstGeom prst="rect">
            <a:avLst/>
          </a:prstGeom>
          <a:noFill/>
        </p:spPr>
        <p:txBody>
          <a:bodyPr wrap="square" rtlCol="0">
            <a:spAutoFit/>
          </a:bodyPr>
          <a:lstStyle/>
          <a:p>
            <a:r>
              <a:rPr lang="en-US" dirty="0"/>
              <a:t>Radial and transverse components are defined for each receiver pair. </a:t>
            </a:r>
          </a:p>
        </p:txBody>
      </p:sp>
      <p:sp>
        <p:nvSpPr>
          <p:cNvPr id="20" name="TextBox 19">
            <a:extLst>
              <a:ext uri="{FF2B5EF4-FFF2-40B4-BE49-F238E27FC236}">
                <a16:creationId xmlns:a16="http://schemas.microsoft.com/office/drawing/2014/main" id="{B0BC382B-DF80-4DF2-9D43-83B8FFD78FDD}"/>
              </a:ext>
            </a:extLst>
          </p:cNvPr>
          <p:cNvSpPr txBox="1"/>
          <p:nvPr/>
        </p:nvSpPr>
        <p:spPr>
          <a:xfrm>
            <a:off x="7182101" y="5566501"/>
            <a:ext cx="4980224" cy="923330"/>
          </a:xfrm>
          <a:prstGeom prst="rect">
            <a:avLst/>
          </a:prstGeom>
          <a:noFill/>
        </p:spPr>
        <p:txBody>
          <a:bodyPr wrap="square" rtlCol="0">
            <a:spAutoFit/>
          </a:bodyPr>
          <a:lstStyle/>
          <a:p>
            <a:pPr algn="ctr"/>
            <a:r>
              <a:rPr lang="en-US" dirty="0"/>
              <a:t>A function calculating transpose and radial components of SPAC from 3C ambient noise data was implemented in </a:t>
            </a:r>
            <a:r>
              <a:rPr lang="en-US" dirty="0" err="1"/>
              <a:t>SPACPlus</a:t>
            </a:r>
            <a:r>
              <a:rPr lang="en-US" dirty="0"/>
              <a:t> and </a:t>
            </a:r>
            <a:r>
              <a:rPr lang="en-US" dirty="0" err="1"/>
              <a:t>dPickwin</a:t>
            </a:r>
            <a:r>
              <a:rPr lang="en-US" dirty="0"/>
              <a:t>. </a:t>
            </a:r>
          </a:p>
        </p:txBody>
      </p:sp>
      <p:sp>
        <p:nvSpPr>
          <p:cNvPr id="5" name="Footer Placeholder 4">
            <a:extLst>
              <a:ext uri="{FF2B5EF4-FFF2-40B4-BE49-F238E27FC236}">
                <a16:creationId xmlns:a16="http://schemas.microsoft.com/office/drawing/2014/main" id="{8016D90B-449F-41E4-BB3B-D6538BD189C6}"/>
              </a:ext>
            </a:extLst>
          </p:cNvPr>
          <p:cNvSpPr>
            <a:spLocks noGrp="1"/>
          </p:cNvSpPr>
          <p:nvPr>
            <p:ph type="ftr" sz="quarter" idx="11"/>
          </p:nvPr>
        </p:nvSpPr>
        <p:spPr/>
        <p:txBody>
          <a:bodyPr/>
          <a:lstStyle/>
          <a:p>
            <a:r>
              <a:rPr lang="en-US"/>
              <a:t>3C SPAC processing using SeisImager </a:t>
            </a:r>
          </a:p>
        </p:txBody>
      </p:sp>
      <p:sp>
        <p:nvSpPr>
          <p:cNvPr id="7" name="Slide Number Placeholder 6">
            <a:extLst>
              <a:ext uri="{FF2B5EF4-FFF2-40B4-BE49-F238E27FC236}">
                <a16:creationId xmlns:a16="http://schemas.microsoft.com/office/drawing/2014/main" id="{CBBB09A8-B3A7-484C-8FF6-537AAC189E31}"/>
              </a:ext>
            </a:extLst>
          </p:cNvPr>
          <p:cNvSpPr>
            <a:spLocks noGrp="1"/>
          </p:cNvSpPr>
          <p:nvPr>
            <p:ph type="sldNum" sz="quarter" idx="12"/>
          </p:nvPr>
        </p:nvSpPr>
        <p:spPr/>
        <p:txBody>
          <a:bodyPr/>
          <a:lstStyle/>
          <a:p>
            <a:fld id="{FD9491F5-23B5-4B70-9E32-AE266F8D0B61}" type="slidenum">
              <a:rPr lang="en-US" smtClean="0"/>
              <a:t>4</a:t>
            </a:fld>
            <a:endParaRPr lang="en-US"/>
          </a:p>
        </p:txBody>
      </p:sp>
      <p:pic>
        <p:nvPicPr>
          <p:cNvPr id="1026" name="Picture 2" descr="Image result for north arrow">
            <a:extLst>
              <a:ext uri="{FF2B5EF4-FFF2-40B4-BE49-F238E27FC236}">
                <a16:creationId xmlns:a16="http://schemas.microsoft.com/office/drawing/2014/main" id="{21941B31-D37E-494B-BE0F-FCF1DF934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68" r="14237"/>
          <a:stretch/>
        </p:blipFill>
        <p:spPr bwMode="auto">
          <a:xfrm>
            <a:off x="10835021" y="1046229"/>
            <a:ext cx="1327304" cy="1167696"/>
          </a:xfrm>
          <a:prstGeom prst="rect">
            <a:avLst/>
          </a:prstGeom>
          <a:noFill/>
          <a:extLst>
            <a:ext uri="{909E8E84-426E-40DD-AFC4-6F175D3DCCD1}">
              <a14:hiddenFill xmlns:a14="http://schemas.microsoft.com/office/drawing/2010/main">
                <a:solidFill>
                  <a:srgbClr val="FFFFFF"/>
                </a:solidFill>
              </a14:hiddenFill>
            </a:ext>
          </a:extLst>
        </p:spPr>
      </p:pic>
      <p:sp>
        <p:nvSpPr>
          <p:cNvPr id="37" name="Arrow: Right 36">
            <a:extLst>
              <a:ext uri="{FF2B5EF4-FFF2-40B4-BE49-F238E27FC236}">
                <a16:creationId xmlns:a16="http://schemas.microsoft.com/office/drawing/2014/main" id="{57D8C02B-FEA8-46DB-9B95-BE03787048C2}"/>
              </a:ext>
            </a:extLst>
          </p:cNvPr>
          <p:cNvSpPr/>
          <p:nvPr/>
        </p:nvSpPr>
        <p:spPr>
          <a:xfrm>
            <a:off x="5191404" y="3532413"/>
            <a:ext cx="1090019" cy="79125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E8D5FAD4-2F84-4064-9AC5-1283A07293F1}"/>
              </a:ext>
            </a:extLst>
          </p:cNvPr>
          <p:cNvSpPr txBox="1"/>
          <p:nvPr/>
        </p:nvSpPr>
        <p:spPr>
          <a:xfrm>
            <a:off x="434204" y="1325563"/>
            <a:ext cx="4737155" cy="646331"/>
          </a:xfrm>
          <a:prstGeom prst="rect">
            <a:avLst/>
          </a:prstGeom>
          <a:noFill/>
        </p:spPr>
        <p:txBody>
          <a:bodyPr wrap="square" rtlCol="0">
            <a:spAutoFit/>
          </a:bodyPr>
          <a:lstStyle/>
          <a:p>
            <a:r>
              <a:rPr lang="en-US" dirty="0"/>
              <a:t>Direction of horizontal components must be consistent throughout all sensors and kept track.</a:t>
            </a:r>
          </a:p>
        </p:txBody>
      </p:sp>
      <p:grpSp>
        <p:nvGrpSpPr>
          <p:cNvPr id="39" name="Group 38">
            <a:extLst>
              <a:ext uri="{FF2B5EF4-FFF2-40B4-BE49-F238E27FC236}">
                <a16:creationId xmlns:a16="http://schemas.microsoft.com/office/drawing/2014/main" id="{9C8CB1AA-33B0-4DFE-86A7-0E68C9FA5F91}"/>
              </a:ext>
            </a:extLst>
          </p:cNvPr>
          <p:cNvGrpSpPr/>
          <p:nvPr/>
        </p:nvGrpSpPr>
        <p:grpSpPr>
          <a:xfrm>
            <a:off x="83232" y="2595060"/>
            <a:ext cx="5517818" cy="3363338"/>
            <a:chOff x="434204" y="2595060"/>
            <a:chExt cx="5517818" cy="3363338"/>
          </a:xfrm>
        </p:grpSpPr>
        <p:cxnSp>
          <p:nvCxnSpPr>
            <p:cNvPr id="22" name="Straight Connector 21">
              <a:extLst>
                <a:ext uri="{FF2B5EF4-FFF2-40B4-BE49-F238E27FC236}">
                  <a16:creationId xmlns:a16="http://schemas.microsoft.com/office/drawing/2014/main" id="{ABD7D89D-6179-4276-9E6B-E5A166F9ED40}"/>
                </a:ext>
              </a:extLst>
            </p:cNvPr>
            <p:cNvCxnSpPr>
              <a:cxnSpLocks/>
            </p:cNvCxnSpPr>
            <p:nvPr/>
          </p:nvCxnSpPr>
          <p:spPr>
            <a:xfrm flipH="1">
              <a:off x="434204" y="3216348"/>
              <a:ext cx="4980224" cy="24188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BD3154A-306C-406C-BD99-48967A9227E8}"/>
                </a:ext>
              </a:extLst>
            </p:cNvPr>
            <p:cNvGrpSpPr/>
            <p:nvPr/>
          </p:nvGrpSpPr>
          <p:grpSpPr>
            <a:xfrm rot="1548361">
              <a:off x="3700758" y="3018677"/>
              <a:ext cx="1604676" cy="1265069"/>
              <a:chOff x="3536022" y="2776877"/>
              <a:chExt cx="1604676" cy="1265069"/>
            </a:xfrm>
          </p:grpSpPr>
          <p:sp>
            <p:nvSpPr>
              <p:cNvPr id="24" name="Arrow: Right 23">
                <a:extLst>
                  <a:ext uri="{FF2B5EF4-FFF2-40B4-BE49-F238E27FC236}">
                    <a16:creationId xmlns:a16="http://schemas.microsoft.com/office/drawing/2014/main" id="{D49F476F-9BCC-4D07-B45F-ECDF5F22E6C5}"/>
                  </a:ext>
                </a:extLst>
              </p:cNvPr>
              <p:cNvSpPr/>
              <p:nvPr/>
            </p:nvSpPr>
            <p:spPr>
              <a:xfrm rot="20028377">
                <a:off x="3875629" y="3526898"/>
                <a:ext cx="1265069" cy="307928"/>
              </a:xfrm>
              <a:prstGeom prst="rightArrow">
                <a:avLst/>
              </a:prstGeom>
              <a:solidFill>
                <a:srgbClr val="3333FF"/>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Arrow: Right 25">
                <a:extLst>
                  <a:ext uri="{FF2B5EF4-FFF2-40B4-BE49-F238E27FC236}">
                    <a16:creationId xmlns:a16="http://schemas.microsoft.com/office/drawing/2014/main" id="{F404FAEB-C433-4A54-B2D4-9DFC7723DB31}"/>
                  </a:ext>
                </a:extLst>
              </p:cNvPr>
              <p:cNvSpPr/>
              <p:nvPr/>
            </p:nvSpPr>
            <p:spPr>
              <a:xfrm rot="14603926">
                <a:off x="3057451" y="3255448"/>
                <a:ext cx="1265069" cy="307928"/>
              </a:xfrm>
              <a:prstGeom prst="rightArrow">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7" name="TextBox 26">
              <a:extLst>
                <a:ext uri="{FF2B5EF4-FFF2-40B4-BE49-F238E27FC236}">
                  <a16:creationId xmlns:a16="http://schemas.microsoft.com/office/drawing/2014/main" id="{86BDF818-BBCF-4561-80D2-1555B123FA5B}"/>
                </a:ext>
              </a:extLst>
            </p:cNvPr>
            <p:cNvSpPr txBox="1"/>
            <p:nvPr/>
          </p:nvSpPr>
          <p:spPr>
            <a:xfrm>
              <a:off x="1750449" y="5312067"/>
              <a:ext cx="1927195" cy="646331"/>
            </a:xfrm>
            <a:prstGeom prst="rect">
              <a:avLst/>
            </a:prstGeom>
            <a:noFill/>
          </p:spPr>
          <p:txBody>
            <a:bodyPr wrap="square" rtlCol="0">
              <a:spAutoFit/>
            </a:bodyPr>
            <a:lstStyle/>
            <a:p>
              <a:pPr algn="ctr"/>
              <a:r>
                <a:rPr lang="en-US" dirty="0">
                  <a:solidFill>
                    <a:srgbClr val="3333FF"/>
                  </a:solidFill>
                </a:rPr>
                <a:t>X(EW)</a:t>
              </a:r>
            </a:p>
            <a:p>
              <a:pPr algn="ctr"/>
              <a:r>
                <a:rPr lang="en-US" dirty="0">
                  <a:solidFill>
                    <a:srgbClr val="3333FF"/>
                  </a:solidFill>
                </a:rPr>
                <a:t> component</a:t>
              </a:r>
            </a:p>
          </p:txBody>
        </p:sp>
        <p:sp>
          <p:nvSpPr>
            <p:cNvPr id="30" name="TextBox 29">
              <a:extLst>
                <a:ext uri="{FF2B5EF4-FFF2-40B4-BE49-F238E27FC236}">
                  <a16:creationId xmlns:a16="http://schemas.microsoft.com/office/drawing/2014/main" id="{BA2216A5-3A3C-45B6-910C-CFF999CDE76F}"/>
                </a:ext>
              </a:extLst>
            </p:cNvPr>
            <p:cNvSpPr txBox="1"/>
            <p:nvPr/>
          </p:nvSpPr>
          <p:spPr>
            <a:xfrm>
              <a:off x="925234" y="3726692"/>
              <a:ext cx="1711794" cy="649884"/>
            </a:xfrm>
            <a:prstGeom prst="rect">
              <a:avLst/>
            </a:prstGeom>
            <a:noFill/>
          </p:spPr>
          <p:txBody>
            <a:bodyPr wrap="square" rtlCol="0">
              <a:spAutoFit/>
            </a:bodyPr>
            <a:lstStyle/>
            <a:p>
              <a:pPr algn="ctr"/>
              <a:r>
                <a:rPr lang="en-US" dirty="0"/>
                <a:t>Y(NS)</a:t>
              </a:r>
            </a:p>
            <a:p>
              <a:pPr algn="ctr"/>
              <a:r>
                <a:rPr lang="en-US" dirty="0"/>
                <a:t>component </a:t>
              </a:r>
            </a:p>
          </p:txBody>
        </p:sp>
        <p:sp>
          <p:nvSpPr>
            <p:cNvPr id="31" name="Oval 30">
              <a:extLst>
                <a:ext uri="{FF2B5EF4-FFF2-40B4-BE49-F238E27FC236}">
                  <a16:creationId xmlns:a16="http://schemas.microsoft.com/office/drawing/2014/main" id="{96953783-21B2-4862-BBD8-4D7830570284}"/>
                </a:ext>
              </a:extLst>
            </p:cNvPr>
            <p:cNvSpPr/>
            <p:nvPr/>
          </p:nvSpPr>
          <p:spPr>
            <a:xfrm>
              <a:off x="3773536" y="3741611"/>
              <a:ext cx="346229" cy="372862"/>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4" name="Group 33">
              <a:extLst>
                <a:ext uri="{FF2B5EF4-FFF2-40B4-BE49-F238E27FC236}">
                  <a16:creationId xmlns:a16="http://schemas.microsoft.com/office/drawing/2014/main" id="{7EE72FC4-4F4B-42F7-996F-054E2E61044C}"/>
                </a:ext>
              </a:extLst>
            </p:cNvPr>
            <p:cNvGrpSpPr/>
            <p:nvPr/>
          </p:nvGrpSpPr>
          <p:grpSpPr>
            <a:xfrm rot="1522552">
              <a:off x="813896" y="4396051"/>
              <a:ext cx="1718965" cy="1265069"/>
              <a:chOff x="603775" y="4100206"/>
              <a:chExt cx="1718965" cy="1265069"/>
            </a:xfrm>
          </p:grpSpPr>
          <p:sp>
            <p:nvSpPr>
              <p:cNvPr id="23" name="Arrow: Right 22">
                <a:extLst>
                  <a:ext uri="{FF2B5EF4-FFF2-40B4-BE49-F238E27FC236}">
                    <a16:creationId xmlns:a16="http://schemas.microsoft.com/office/drawing/2014/main" id="{0C943BAC-AFA0-4F95-B440-26A5DF7817E1}"/>
                  </a:ext>
                </a:extLst>
              </p:cNvPr>
              <p:cNvSpPr/>
              <p:nvPr/>
            </p:nvSpPr>
            <p:spPr>
              <a:xfrm rot="20028377">
                <a:off x="1057671" y="4858765"/>
                <a:ext cx="1265069" cy="307928"/>
              </a:xfrm>
              <a:prstGeom prst="rightArrow">
                <a:avLst/>
              </a:prstGeom>
              <a:solidFill>
                <a:srgbClr val="3333FF"/>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Arrow: Right 27">
                <a:extLst>
                  <a:ext uri="{FF2B5EF4-FFF2-40B4-BE49-F238E27FC236}">
                    <a16:creationId xmlns:a16="http://schemas.microsoft.com/office/drawing/2014/main" id="{7531848C-A8CD-479D-92CF-5EFC301C6A26}"/>
                  </a:ext>
                </a:extLst>
              </p:cNvPr>
              <p:cNvSpPr/>
              <p:nvPr/>
            </p:nvSpPr>
            <p:spPr>
              <a:xfrm rot="14603926">
                <a:off x="125204" y="4578777"/>
                <a:ext cx="1265069" cy="307928"/>
              </a:xfrm>
              <a:prstGeom prst="rightArrow">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 name="Oval 31">
              <a:extLst>
                <a:ext uri="{FF2B5EF4-FFF2-40B4-BE49-F238E27FC236}">
                  <a16:creationId xmlns:a16="http://schemas.microsoft.com/office/drawing/2014/main" id="{23C8ABB6-C769-41F9-A8CB-94CBBADC208D}"/>
                </a:ext>
              </a:extLst>
            </p:cNvPr>
            <p:cNvSpPr/>
            <p:nvPr/>
          </p:nvSpPr>
          <p:spPr>
            <a:xfrm>
              <a:off x="884558" y="5164047"/>
              <a:ext cx="346229" cy="372862"/>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id="{DC1AA190-8C81-4EE2-8C3F-06F030C9F416}"/>
                </a:ext>
              </a:extLst>
            </p:cNvPr>
            <p:cNvSpPr txBox="1"/>
            <p:nvPr/>
          </p:nvSpPr>
          <p:spPr>
            <a:xfrm>
              <a:off x="4024827" y="4162404"/>
              <a:ext cx="1927195" cy="646331"/>
            </a:xfrm>
            <a:prstGeom prst="rect">
              <a:avLst/>
            </a:prstGeom>
            <a:noFill/>
          </p:spPr>
          <p:txBody>
            <a:bodyPr wrap="square" rtlCol="0">
              <a:spAutoFit/>
            </a:bodyPr>
            <a:lstStyle/>
            <a:p>
              <a:pPr algn="ctr"/>
              <a:r>
                <a:rPr lang="en-US" dirty="0">
                  <a:solidFill>
                    <a:srgbClr val="3333FF"/>
                  </a:solidFill>
                </a:rPr>
                <a:t>X(EW)</a:t>
              </a:r>
            </a:p>
            <a:p>
              <a:pPr algn="ctr"/>
              <a:r>
                <a:rPr lang="en-US" dirty="0">
                  <a:solidFill>
                    <a:srgbClr val="3333FF"/>
                  </a:solidFill>
                </a:rPr>
                <a:t> component</a:t>
              </a:r>
            </a:p>
          </p:txBody>
        </p:sp>
        <p:sp>
          <p:nvSpPr>
            <p:cNvPr id="41" name="TextBox 40">
              <a:extLst>
                <a:ext uri="{FF2B5EF4-FFF2-40B4-BE49-F238E27FC236}">
                  <a16:creationId xmlns:a16="http://schemas.microsoft.com/office/drawing/2014/main" id="{CB50406E-8B72-4791-A50C-0B6115BE069F}"/>
                </a:ext>
              </a:extLst>
            </p:cNvPr>
            <p:cNvSpPr txBox="1"/>
            <p:nvPr/>
          </p:nvSpPr>
          <p:spPr>
            <a:xfrm>
              <a:off x="3819684" y="2595060"/>
              <a:ext cx="1711794" cy="649884"/>
            </a:xfrm>
            <a:prstGeom prst="rect">
              <a:avLst/>
            </a:prstGeom>
            <a:noFill/>
          </p:spPr>
          <p:txBody>
            <a:bodyPr wrap="square" rtlCol="0">
              <a:spAutoFit/>
            </a:bodyPr>
            <a:lstStyle/>
            <a:p>
              <a:pPr algn="ctr"/>
              <a:r>
                <a:rPr lang="en-US" dirty="0"/>
                <a:t>Y(NS)</a:t>
              </a:r>
            </a:p>
            <a:p>
              <a:pPr algn="ctr"/>
              <a:r>
                <a:rPr lang="en-US" dirty="0"/>
                <a:t>component </a:t>
              </a:r>
            </a:p>
          </p:txBody>
        </p:sp>
      </p:grpSp>
      <p:sp>
        <p:nvSpPr>
          <p:cNvPr id="43" name="TextBox 42">
            <a:extLst>
              <a:ext uri="{FF2B5EF4-FFF2-40B4-BE49-F238E27FC236}">
                <a16:creationId xmlns:a16="http://schemas.microsoft.com/office/drawing/2014/main" id="{B68ACC09-4BD1-4BEA-9F4E-CFBD9EC998A9}"/>
              </a:ext>
            </a:extLst>
          </p:cNvPr>
          <p:cNvSpPr txBox="1"/>
          <p:nvPr/>
        </p:nvSpPr>
        <p:spPr>
          <a:xfrm>
            <a:off x="4866599" y="2468772"/>
            <a:ext cx="3081385" cy="923330"/>
          </a:xfrm>
          <a:prstGeom prst="rect">
            <a:avLst/>
          </a:prstGeom>
          <a:noFill/>
        </p:spPr>
        <p:txBody>
          <a:bodyPr wrap="square" rtlCol="0">
            <a:spAutoFit/>
          </a:bodyPr>
          <a:lstStyle/>
          <a:p>
            <a:pPr algn="ctr"/>
            <a:r>
              <a:rPr lang="en-US" dirty="0"/>
              <a:t>Rotate horizontal components (X and Y) to radial and transpose components   </a:t>
            </a:r>
          </a:p>
        </p:txBody>
      </p:sp>
    </p:spTree>
    <p:extLst>
      <p:ext uri="{BB962C8B-B14F-4D97-AF65-F5344CB8AC3E}">
        <p14:creationId xmlns:p14="http://schemas.microsoft.com/office/powerpoint/2010/main" val="334096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831B-39E6-40C9-B817-38EE753C254F}"/>
              </a:ext>
            </a:extLst>
          </p:cNvPr>
          <p:cNvSpPr>
            <a:spLocks noGrp="1"/>
          </p:cNvSpPr>
          <p:nvPr>
            <p:ph type="title"/>
          </p:nvPr>
        </p:nvSpPr>
        <p:spPr>
          <a:xfrm>
            <a:off x="638464" y="0"/>
            <a:ext cx="10515600" cy="1033297"/>
          </a:xfrm>
        </p:spPr>
        <p:txBody>
          <a:bodyPr/>
          <a:lstStyle/>
          <a:p>
            <a:r>
              <a:rPr lang="en-US" dirty="0"/>
              <a:t>SW3C option in </a:t>
            </a:r>
            <a:r>
              <a:rPr lang="en-US" dirty="0" err="1"/>
              <a:t>SeisImager</a:t>
            </a:r>
            <a:endParaRPr lang="en-US" dirty="0"/>
          </a:p>
        </p:txBody>
      </p:sp>
      <p:sp>
        <p:nvSpPr>
          <p:cNvPr id="3" name="Footer Placeholder 2">
            <a:extLst>
              <a:ext uri="{FF2B5EF4-FFF2-40B4-BE49-F238E27FC236}">
                <a16:creationId xmlns:a16="http://schemas.microsoft.com/office/drawing/2014/main" id="{F898816D-C20A-48E7-AEAF-A9005031AEDB}"/>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E9B524AE-4E2E-402D-AF70-847C522F4FD2}"/>
              </a:ext>
            </a:extLst>
          </p:cNvPr>
          <p:cNvSpPr>
            <a:spLocks noGrp="1"/>
          </p:cNvSpPr>
          <p:nvPr>
            <p:ph type="sldNum" sz="quarter" idx="12"/>
          </p:nvPr>
        </p:nvSpPr>
        <p:spPr/>
        <p:txBody>
          <a:bodyPr/>
          <a:lstStyle/>
          <a:p>
            <a:fld id="{9C51C78E-B1DD-448D-A233-51A09E0999A1}" type="slidenum">
              <a:rPr lang="en-US" smtClean="0"/>
              <a:t>5</a:t>
            </a:fld>
            <a:endParaRPr lang="en-US"/>
          </a:p>
        </p:txBody>
      </p:sp>
      <p:pic>
        <p:nvPicPr>
          <p:cNvPr id="6" name="Picture 5">
            <a:extLst>
              <a:ext uri="{FF2B5EF4-FFF2-40B4-BE49-F238E27FC236}">
                <a16:creationId xmlns:a16="http://schemas.microsoft.com/office/drawing/2014/main" id="{EB1D2F72-09CE-4164-AAEB-A35111043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5678341"/>
            <a:ext cx="1055255" cy="1055255"/>
          </a:xfrm>
          <a:prstGeom prst="rect">
            <a:avLst/>
          </a:prstGeom>
        </p:spPr>
      </p:pic>
      <p:pic>
        <p:nvPicPr>
          <p:cNvPr id="7" name="Picture 6">
            <a:extLst>
              <a:ext uri="{FF2B5EF4-FFF2-40B4-BE49-F238E27FC236}">
                <a16:creationId xmlns:a16="http://schemas.microsoft.com/office/drawing/2014/main" id="{800BB41A-835D-4E5F-9028-19C99976A338}"/>
              </a:ext>
            </a:extLst>
          </p:cNvPr>
          <p:cNvPicPr>
            <a:picLocks noChangeAspect="1"/>
          </p:cNvPicPr>
          <p:nvPr/>
        </p:nvPicPr>
        <p:blipFill>
          <a:blip r:embed="rId3"/>
          <a:stretch>
            <a:fillRect/>
          </a:stretch>
        </p:blipFill>
        <p:spPr>
          <a:xfrm>
            <a:off x="369020" y="1472757"/>
            <a:ext cx="6936943" cy="4058390"/>
          </a:xfrm>
          <a:prstGeom prst="rect">
            <a:avLst/>
          </a:prstGeom>
        </p:spPr>
      </p:pic>
      <p:pic>
        <p:nvPicPr>
          <p:cNvPr id="8" name="Picture 7">
            <a:extLst>
              <a:ext uri="{FF2B5EF4-FFF2-40B4-BE49-F238E27FC236}">
                <a16:creationId xmlns:a16="http://schemas.microsoft.com/office/drawing/2014/main" id="{85E337B0-95EF-445C-AA2E-F6BD404D1CF9}"/>
              </a:ext>
            </a:extLst>
          </p:cNvPr>
          <p:cNvPicPr>
            <a:picLocks noChangeAspect="1"/>
          </p:cNvPicPr>
          <p:nvPr/>
        </p:nvPicPr>
        <p:blipFill rotWithShape="1">
          <a:blip r:embed="rId3"/>
          <a:srcRect l="32989" t="55572" r="54404" b="39557"/>
          <a:stretch/>
        </p:blipFill>
        <p:spPr>
          <a:xfrm>
            <a:off x="7832435" y="3370685"/>
            <a:ext cx="3882069" cy="877454"/>
          </a:xfrm>
          <a:prstGeom prst="rect">
            <a:avLst/>
          </a:prstGeom>
          <a:ln w="38100">
            <a:solidFill>
              <a:srgbClr val="FF0000"/>
            </a:solidFill>
          </a:ln>
        </p:spPr>
      </p:pic>
      <p:sp>
        <p:nvSpPr>
          <p:cNvPr id="9" name="Rectangle 8">
            <a:extLst>
              <a:ext uri="{FF2B5EF4-FFF2-40B4-BE49-F238E27FC236}">
                <a16:creationId xmlns:a16="http://schemas.microsoft.com/office/drawing/2014/main" id="{3A3037A6-2E67-41C7-8656-D9531D6428F5}"/>
              </a:ext>
            </a:extLst>
          </p:cNvPr>
          <p:cNvSpPr/>
          <p:nvPr/>
        </p:nvSpPr>
        <p:spPr>
          <a:xfrm>
            <a:off x="2697018" y="3693958"/>
            <a:ext cx="738909" cy="230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0589D41-B24A-49BA-8A8D-EA9206CBE21F}"/>
              </a:ext>
            </a:extLst>
          </p:cNvPr>
          <p:cNvSpPr/>
          <p:nvPr/>
        </p:nvSpPr>
        <p:spPr>
          <a:xfrm>
            <a:off x="3574473" y="3715904"/>
            <a:ext cx="3990107" cy="20896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3DD3D08-A2E5-4812-A954-C81C3F1D98B5}"/>
              </a:ext>
            </a:extLst>
          </p:cNvPr>
          <p:cNvSpPr txBox="1"/>
          <p:nvPr/>
        </p:nvSpPr>
        <p:spPr>
          <a:xfrm>
            <a:off x="267854" y="774492"/>
            <a:ext cx="9365673" cy="646331"/>
          </a:xfrm>
          <a:prstGeom prst="rect">
            <a:avLst/>
          </a:prstGeom>
          <a:noFill/>
        </p:spPr>
        <p:txBody>
          <a:bodyPr wrap="square" rtlCol="0">
            <a:spAutoFit/>
          </a:bodyPr>
          <a:lstStyle/>
          <a:p>
            <a:r>
              <a:rPr lang="en-US" dirty="0"/>
              <a:t>“SW3C option” should be checked in </a:t>
            </a:r>
            <a:r>
              <a:rPr lang="en-US" dirty="0" err="1"/>
              <a:t>SeisImagerRegistarioan</a:t>
            </a:r>
            <a:r>
              <a:rPr lang="en-US" dirty="0"/>
              <a:t> to use 3C processing functions </a:t>
            </a:r>
            <a:br>
              <a:rPr lang="en-US" dirty="0"/>
            </a:br>
            <a:r>
              <a:rPr lang="en-US" dirty="0"/>
              <a:t>or joint inversion of Rayleigh and Love waves.</a:t>
            </a:r>
          </a:p>
        </p:txBody>
      </p:sp>
    </p:spTree>
    <p:extLst>
      <p:ext uri="{BB962C8B-B14F-4D97-AF65-F5344CB8AC3E}">
        <p14:creationId xmlns:p14="http://schemas.microsoft.com/office/powerpoint/2010/main" val="203990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187D-9F00-4D57-988E-F8FB5FA4FCE7}"/>
              </a:ext>
            </a:extLst>
          </p:cNvPr>
          <p:cNvSpPr>
            <a:spLocks noGrp="1"/>
          </p:cNvSpPr>
          <p:nvPr>
            <p:ph type="title"/>
          </p:nvPr>
        </p:nvSpPr>
        <p:spPr>
          <a:xfrm>
            <a:off x="838200" y="-91302"/>
            <a:ext cx="10515600" cy="1325563"/>
          </a:xfrm>
        </p:spPr>
        <p:txBody>
          <a:bodyPr/>
          <a:lstStyle/>
          <a:p>
            <a:r>
              <a:rPr lang="en-US" dirty="0"/>
              <a:t>Select a CTB including 3C ambient noise data</a:t>
            </a:r>
          </a:p>
        </p:txBody>
      </p:sp>
      <p:sp>
        <p:nvSpPr>
          <p:cNvPr id="3" name="Footer Placeholder 2">
            <a:extLst>
              <a:ext uri="{FF2B5EF4-FFF2-40B4-BE49-F238E27FC236}">
                <a16:creationId xmlns:a16="http://schemas.microsoft.com/office/drawing/2014/main" id="{7C194F3D-2238-427C-9E3C-089201D13CD0}"/>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6D182040-8B56-4BE4-B04D-AEDEA08E5926}"/>
              </a:ext>
            </a:extLst>
          </p:cNvPr>
          <p:cNvSpPr>
            <a:spLocks noGrp="1"/>
          </p:cNvSpPr>
          <p:nvPr>
            <p:ph type="sldNum" sz="quarter" idx="12"/>
          </p:nvPr>
        </p:nvSpPr>
        <p:spPr/>
        <p:txBody>
          <a:bodyPr/>
          <a:lstStyle/>
          <a:p>
            <a:fld id="{9C51C78E-B1DD-448D-A233-51A09E0999A1}" type="slidenum">
              <a:rPr lang="en-US" smtClean="0"/>
              <a:t>6</a:t>
            </a:fld>
            <a:endParaRPr lang="en-US"/>
          </a:p>
        </p:txBody>
      </p:sp>
      <p:pic>
        <p:nvPicPr>
          <p:cNvPr id="5" name="Picture 4">
            <a:extLst>
              <a:ext uri="{FF2B5EF4-FFF2-40B4-BE49-F238E27FC236}">
                <a16:creationId xmlns:a16="http://schemas.microsoft.com/office/drawing/2014/main" id="{2EE96355-4FE1-4AD4-BD3F-2CE216BED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pic>
        <p:nvPicPr>
          <p:cNvPr id="6" name="Picture 5">
            <a:extLst>
              <a:ext uri="{FF2B5EF4-FFF2-40B4-BE49-F238E27FC236}">
                <a16:creationId xmlns:a16="http://schemas.microsoft.com/office/drawing/2014/main" id="{33041024-CDF5-46B0-93F2-F3B8FC0E8609}"/>
              </a:ext>
            </a:extLst>
          </p:cNvPr>
          <p:cNvPicPr>
            <a:picLocks noChangeAspect="1"/>
          </p:cNvPicPr>
          <p:nvPr/>
        </p:nvPicPr>
        <p:blipFill>
          <a:blip r:embed="rId3"/>
          <a:stretch>
            <a:fillRect/>
          </a:stretch>
        </p:blipFill>
        <p:spPr>
          <a:xfrm>
            <a:off x="890347" y="1488153"/>
            <a:ext cx="10261600" cy="4479500"/>
          </a:xfrm>
          <a:prstGeom prst="rect">
            <a:avLst/>
          </a:prstGeom>
        </p:spPr>
      </p:pic>
      <p:sp>
        <p:nvSpPr>
          <p:cNvPr id="7" name="TextBox 6">
            <a:extLst>
              <a:ext uri="{FF2B5EF4-FFF2-40B4-BE49-F238E27FC236}">
                <a16:creationId xmlns:a16="http://schemas.microsoft.com/office/drawing/2014/main" id="{E751AB9D-9527-478E-ABEA-6480E05B1D89}"/>
              </a:ext>
            </a:extLst>
          </p:cNvPr>
          <p:cNvSpPr txBox="1"/>
          <p:nvPr/>
        </p:nvSpPr>
        <p:spPr>
          <a:xfrm>
            <a:off x="387926" y="969818"/>
            <a:ext cx="3789219" cy="369332"/>
          </a:xfrm>
          <a:prstGeom prst="rect">
            <a:avLst/>
          </a:prstGeom>
          <a:noFill/>
        </p:spPr>
        <p:txBody>
          <a:bodyPr wrap="square" rtlCol="0">
            <a:spAutoFit/>
          </a:bodyPr>
          <a:lstStyle/>
          <a:p>
            <a:r>
              <a:rPr lang="en-US" dirty="0"/>
              <a:t>Example of three component data</a:t>
            </a:r>
          </a:p>
        </p:txBody>
      </p:sp>
    </p:spTree>
    <p:extLst>
      <p:ext uri="{BB962C8B-B14F-4D97-AF65-F5344CB8AC3E}">
        <p14:creationId xmlns:p14="http://schemas.microsoft.com/office/powerpoint/2010/main" val="69261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2680-AD68-418A-A198-6C6CB1B4DE59}"/>
              </a:ext>
            </a:extLst>
          </p:cNvPr>
          <p:cNvSpPr>
            <a:spLocks noGrp="1"/>
          </p:cNvSpPr>
          <p:nvPr>
            <p:ph type="title"/>
          </p:nvPr>
        </p:nvSpPr>
        <p:spPr>
          <a:xfrm>
            <a:off x="304799" y="176573"/>
            <a:ext cx="11748655" cy="1325563"/>
          </a:xfrm>
        </p:spPr>
        <p:txBody>
          <a:bodyPr/>
          <a:lstStyle/>
          <a:p>
            <a:r>
              <a:rPr lang="en-US" dirty="0"/>
              <a:t>Data example (3C measurements using 14 sensors)</a:t>
            </a:r>
          </a:p>
        </p:txBody>
      </p:sp>
      <p:sp>
        <p:nvSpPr>
          <p:cNvPr id="3" name="Footer Placeholder 2">
            <a:extLst>
              <a:ext uri="{FF2B5EF4-FFF2-40B4-BE49-F238E27FC236}">
                <a16:creationId xmlns:a16="http://schemas.microsoft.com/office/drawing/2014/main" id="{B0E5DEEA-3854-42ED-A471-C968BA6F0431}"/>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386385E4-685C-4E4B-8165-AC76FD9DCDA8}"/>
              </a:ext>
            </a:extLst>
          </p:cNvPr>
          <p:cNvSpPr>
            <a:spLocks noGrp="1"/>
          </p:cNvSpPr>
          <p:nvPr>
            <p:ph type="sldNum" sz="quarter" idx="12"/>
          </p:nvPr>
        </p:nvSpPr>
        <p:spPr/>
        <p:txBody>
          <a:bodyPr/>
          <a:lstStyle/>
          <a:p>
            <a:fld id="{9C51C78E-B1DD-448D-A233-51A09E0999A1}" type="slidenum">
              <a:rPr lang="en-US" smtClean="0"/>
              <a:t>7</a:t>
            </a:fld>
            <a:endParaRPr lang="en-US"/>
          </a:p>
        </p:txBody>
      </p:sp>
      <p:pic>
        <p:nvPicPr>
          <p:cNvPr id="5" name="Picture 4">
            <a:extLst>
              <a:ext uri="{FF2B5EF4-FFF2-40B4-BE49-F238E27FC236}">
                <a16:creationId xmlns:a16="http://schemas.microsoft.com/office/drawing/2014/main" id="{B50E760A-BB14-4A85-B020-22090CDAC5F6}"/>
              </a:ext>
            </a:extLst>
          </p:cNvPr>
          <p:cNvPicPr>
            <a:picLocks noChangeAspect="1"/>
          </p:cNvPicPr>
          <p:nvPr/>
        </p:nvPicPr>
        <p:blipFill>
          <a:blip r:embed="rId2"/>
          <a:stretch>
            <a:fillRect/>
          </a:stretch>
        </p:blipFill>
        <p:spPr>
          <a:xfrm>
            <a:off x="1152525" y="1672215"/>
            <a:ext cx="4543158" cy="4604760"/>
          </a:xfrm>
          <a:prstGeom prst="rect">
            <a:avLst/>
          </a:prstGeom>
        </p:spPr>
      </p:pic>
      <p:graphicFrame>
        <p:nvGraphicFramePr>
          <p:cNvPr id="6" name="Table 5">
            <a:extLst>
              <a:ext uri="{FF2B5EF4-FFF2-40B4-BE49-F238E27FC236}">
                <a16:creationId xmlns:a16="http://schemas.microsoft.com/office/drawing/2014/main" id="{B21C3E5E-908E-47EC-AE16-31806B86FD76}"/>
              </a:ext>
            </a:extLst>
          </p:cNvPr>
          <p:cNvGraphicFramePr>
            <a:graphicFrameLocks noGrp="1"/>
          </p:cNvGraphicFramePr>
          <p:nvPr>
            <p:extLst>
              <p:ext uri="{D42A27DB-BD31-4B8C-83A1-F6EECF244321}">
                <p14:modId xmlns:p14="http://schemas.microsoft.com/office/powerpoint/2010/main" val="4099318810"/>
              </p:ext>
            </p:extLst>
          </p:nvPr>
        </p:nvGraphicFramePr>
        <p:xfrm>
          <a:off x="7139710" y="1980767"/>
          <a:ext cx="2743200" cy="3771900"/>
        </p:xfrm>
        <a:graphic>
          <a:graphicData uri="http://schemas.openxmlformats.org/drawingml/2006/table">
            <a:tbl>
              <a:tblPr>
                <a:tableStyleId>{5940675A-B579-460E-94D1-54222C63F5DA}</a:tableStyleId>
              </a:tblPr>
              <a:tblGrid>
                <a:gridCol w="1371600">
                  <a:extLst>
                    <a:ext uri="{9D8B030D-6E8A-4147-A177-3AD203B41FA5}">
                      <a16:colId xmlns:a16="http://schemas.microsoft.com/office/drawing/2014/main" val="297367775"/>
                    </a:ext>
                  </a:extLst>
                </a:gridCol>
                <a:gridCol w="1371600">
                  <a:extLst>
                    <a:ext uri="{9D8B030D-6E8A-4147-A177-3AD203B41FA5}">
                      <a16:colId xmlns:a16="http://schemas.microsoft.com/office/drawing/2014/main" val="2113892650"/>
                    </a:ext>
                  </a:extLst>
                </a:gridCol>
              </a:tblGrid>
              <a:tr h="171984">
                <a:tc>
                  <a:txBody>
                    <a:bodyPr/>
                    <a:lstStyle/>
                    <a:p>
                      <a:pPr algn="ctr" fontAlgn="ctr"/>
                      <a:r>
                        <a:rPr lang="en-US" sz="1600" u="none" strike="noStrike" dirty="0">
                          <a:effectLst/>
                        </a:rPr>
                        <a:t>Easting [m]</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Northing [m]</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45274907"/>
                  </a:ext>
                </a:extLst>
              </a:tr>
              <a:tr h="182880">
                <a:tc>
                  <a:txBody>
                    <a:bodyPr/>
                    <a:lstStyle/>
                    <a:p>
                      <a:pPr algn="ctr" fontAlgn="ctr"/>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64252534"/>
                  </a:ext>
                </a:extLst>
              </a:tr>
              <a:tr h="182880">
                <a:tc>
                  <a:txBody>
                    <a:bodyPr/>
                    <a:lstStyle/>
                    <a:p>
                      <a:pPr algn="ctr" fontAlgn="ctr"/>
                      <a:r>
                        <a:rPr lang="en-US" sz="1600" u="none" strike="noStrike" dirty="0">
                          <a:effectLst/>
                        </a:rPr>
                        <a:t>217.34</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a:effectLst/>
                        </a:rPr>
                        <a:t>302.07</a:t>
                      </a:r>
                      <a:endParaRPr lang="en-US"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466914107"/>
                  </a:ext>
                </a:extLst>
              </a:tr>
              <a:tr h="182880">
                <a:tc>
                  <a:txBody>
                    <a:bodyPr/>
                    <a:lstStyle/>
                    <a:p>
                      <a:pPr algn="ctr" fontAlgn="ctr"/>
                      <a:r>
                        <a:rPr lang="en-US" sz="1600" u="none" strike="noStrike">
                          <a:effectLst/>
                        </a:rPr>
                        <a:t>386.02</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14.16</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91322944"/>
                  </a:ext>
                </a:extLst>
              </a:tr>
              <a:tr h="182880">
                <a:tc>
                  <a:txBody>
                    <a:bodyPr/>
                    <a:lstStyle/>
                    <a:p>
                      <a:pPr algn="ctr" fontAlgn="ctr"/>
                      <a:r>
                        <a:rPr lang="en-US" sz="1600" u="none" strike="noStrike">
                          <a:effectLst/>
                        </a:rPr>
                        <a:t>-257.41</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-166.41</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41928955"/>
                  </a:ext>
                </a:extLst>
              </a:tr>
              <a:tr h="182880">
                <a:tc>
                  <a:txBody>
                    <a:bodyPr/>
                    <a:lstStyle/>
                    <a:p>
                      <a:pPr algn="ctr" fontAlgn="ctr"/>
                      <a:r>
                        <a:rPr lang="en-US" sz="1600" u="none" strike="noStrike">
                          <a:effectLst/>
                        </a:rPr>
                        <a:t>-362.36</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182.01</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00375213"/>
                  </a:ext>
                </a:extLst>
              </a:tr>
              <a:tr h="182880">
                <a:tc>
                  <a:txBody>
                    <a:bodyPr/>
                    <a:lstStyle/>
                    <a:p>
                      <a:pPr algn="ctr" fontAlgn="ctr"/>
                      <a:r>
                        <a:rPr lang="en-US" sz="1600" u="none" strike="noStrike">
                          <a:effectLst/>
                        </a:rPr>
                        <a:t>-77.33</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408.01</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15065120"/>
                  </a:ext>
                </a:extLst>
              </a:tr>
              <a:tr h="182880">
                <a:tc>
                  <a:txBody>
                    <a:bodyPr/>
                    <a:lstStyle/>
                    <a:p>
                      <a:pPr algn="ctr" fontAlgn="ctr"/>
                      <a:r>
                        <a:rPr lang="en-US" sz="1600" u="none" strike="noStrike">
                          <a:effectLst/>
                        </a:rPr>
                        <a:t>120.86</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-76.71</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84835142"/>
                  </a:ext>
                </a:extLst>
              </a:tr>
              <a:tr h="182880">
                <a:tc>
                  <a:txBody>
                    <a:bodyPr/>
                    <a:lstStyle/>
                    <a:p>
                      <a:pPr algn="ctr" fontAlgn="ctr"/>
                      <a:r>
                        <a:rPr lang="en-US" sz="1600" u="none" strike="noStrike">
                          <a:effectLst/>
                        </a:rPr>
                        <a:t>129.83</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31.65</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95945315"/>
                  </a:ext>
                </a:extLst>
              </a:tr>
              <a:tr h="182880">
                <a:tc>
                  <a:txBody>
                    <a:bodyPr/>
                    <a:lstStyle/>
                    <a:p>
                      <a:pPr algn="ctr" fontAlgn="ctr"/>
                      <a:r>
                        <a:rPr lang="en-US" sz="1600" u="none" strike="noStrike">
                          <a:effectLst/>
                        </a:rPr>
                        <a:t>-96.66</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-105.19</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87680935"/>
                  </a:ext>
                </a:extLst>
              </a:tr>
              <a:tr h="182880">
                <a:tc>
                  <a:txBody>
                    <a:bodyPr/>
                    <a:lstStyle/>
                    <a:p>
                      <a:pPr algn="ctr" fontAlgn="ctr"/>
                      <a:r>
                        <a:rPr lang="en-US" sz="1600" u="none" strike="noStrike">
                          <a:effectLst/>
                        </a:rPr>
                        <a:t>38.67</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132.35</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00776079"/>
                  </a:ext>
                </a:extLst>
              </a:tr>
              <a:tr h="182880">
                <a:tc>
                  <a:txBody>
                    <a:bodyPr/>
                    <a:lstStyle/>
                    <a:p>
                      <a:pPr algn="ctr" fontAlgn="ctr"/>
                      <a:r>
                        <a:rPr lang="en-US" sz="1600" u="none" strike="noStrike">
                          <a:effectLst/>
                        </a:rPr>
                        <a:t>-83.89</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112.35</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19340408"/>
                  </a:ext>
                </a:extLst>
              </a:tr>
              <a:tr h="182880">
                <a:tc>
                  <a:txBody>
                    <a:bodyPr/>
                    <a:lstStyle/>
                    <a:p>
                      <a:pPr algn="ctr" fontAlgn="ctr"/>
                      <a:r>
                        <a:rPr lang="en-US" sz="1600" u="none" strike="noStrike">
                          <a:effectLst/>
                        </a:rPr>
                        <a:t>256.12</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-315.96</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9275657"/>
                  </a:ext>
                </a:extLst>
              </a:tr>
              <a:tr h="182880">
                <a:tc>
                  <a:txBody>
                    <a:bodyPr/>
                    <a:lstStyle/>
                    <a:p>
                      <a:pPr algn="ctr" fontAlgn="ctr"/>
                      <a:r>
                        <a:rPr lang="en-US" sz="1600" u="none" strike="noStrike">
                          <a:effectLst/>
                        </a:rPr>
                        <a:t>-91.77</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-381.87</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5812316"/>
                  </a:ext>
                </a:extLst>
              </a:tr>
              <a:tr h="182880">
                <a:tc>
                  <a:txBody>
                    <a:bodyPr/>
                    <a:lstStyle/>
                    <a:p>
                      <a:pPr algn="ctr" fontAlgn="ctr"/>
                      <a:r>
                        <a:rPr lang="en-US" sz="1600" u="none" strike="noStrike">
                          <a:effectLst/>
                        </a:rPr>
                        <a:t>25.57</a:t>
                      </a:r>
                      <a:endParaRPr lang="en-US"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600" u="none" strike="noStrike" dirty="0">
                          <a:effectLst/>
                        </a:rPr>
                        <a:t>-134.09</a:t>
                      </a:r>
                      <a:endParaRPr lang="en-US"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310149290"/>
                  </a:ext>
                </a:extLst>
              </a:tr>
            </a:tbl>
          </a:graphicData>
        </a:graphic>
      </p:graphicFrame>
    </p:spTree>
    <p:extLst>
      <p:ext uri="{BB962C8B-B14F-4D97-AF65-F5344CB8AC3E}">
        <p14:creationId xmlns:p14="http://schemas.microsoft.com/office/powerpoint/2010/main" val="309724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7935CCF-3E0D-4434-8D94-EED397C3B3D7}"/>
              </a:ext>
            </a:extLst>
          </p:cNvPr>
          <p:cNvSpPr/>
          <p:nvPr/>
        </p:nvSpPr>
        <p:spPr>
          <a:xfrm>
            <a:off x="9726473" y="1850153"/>
            <a:ext cx="2377761" cy="410595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593FE05-80AE-44B9-BB2D-147B8FC9727B}"/>
              </a:ext>
            </a:extLst>
          </p:cNvPr>
          <p:cNvSpPr/>
          <p:nvPr/>
        </p:nvSpPr>
        <p:spPr>
          <a:xfrm>
            <a:off x="6186047" y="1850154"/>
            <a:ext cx="3438243" cy="410595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8E18B0C-C316-4A92-9F94-9A262315E61E}"/>
              </a:ext>
            </a:extLst>
          </p:cNvPr>
          <p:cNvSpPr/>
          <p:nvPr/>
        </p:nvSpPr>
        <p:spPr>
          <a:xfrm>
            <a:off x="64654" y="1850155"/>
            <a:ext cx="3666843" cy="410595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CC61D-3826-49C2-89AD-CA6E443F9558}"/>
              </a:ext>
            </a:extLst>
          </p:cNvPr>
          <p:cNvSpPr>
            <a:spLocks noGrp="1"/>
          </p:cNvSpPr>
          <p:nvPr>
            <p:ph type="title"/>
          </p:nvPr>
        </p:nvSpPr>
        <p:spPr>
          <a:xfrm>
            <a:off x="480291" y="134216"/>
            <a:ext cx="11647054" cy="1325563"/>
          </a:xfrm>
        </p:spPr>
        <p:txBody>
          <a:bodyPr/>
          <a:lstStyle/>
          <a:p>
            <a:r>
              <a:rPr lang="en-US" dirty="0"/>
              <a:t>3C SPAC processing flow </a:t>
            </a:r>
            <a:br>
              <a:rPr lang="en-US" dirty="0"/>
            </a:br>
            <a:r>
              <a:rPr lang="en-US" dirty="0"/>
              <a:t>using </a:t>
            </a:r>
            <a:r>
              <a:rPr lang="en-US" dirty="0" err="1"/>
              <a:t>SPACPlus</a:t>
            </a:r>
            <a:r>
              <a:rPr lang="en-US" dirty="0"/>
              <a:t>, </a:t>
            </a:r>
            <a:r>
              <a:rPr lang="en-US" dirty="0" err="1"/>
              <a:t>Pickwin</a:t>
            </a:r>
            <a:r>
              <a:rPr lang="en-US" dirty="0"/>
              <a:t> and </a:t>
            </a:r>
            <a:r>
              <a:rPr lang="en-US" dirty="0" err="1"/>
              <a:t>WaveEq</a:t>
            </a:r>
            <a:endParaRPr lang="en-US" dirty="0"/>
          </a:p>
        </p:txBody>
      </p:sp>
      <p:sp>
        <p:nvSpPr>
          <p:cNvPr id="3" name="Footer Placeholder 2">
            <a:extLst>
              <a:ext uri="{FF2B5EF4-FFF2-40B4-BE49-F238E27FC236}">
                <a16:creationId xmlns:a16="http://schemas.microsoft.com/office/drawing/2014/main" id="{63AEFB06-C902-45A3-982D-CD1AAA714BF2}"/>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F0FE52E7-ED75-4317-9636-D4D29FEAF9CD}"/>
              </a:ext>
            </a:extLst>
          </p:cNvPr>
          <p:cNvSpPr>
            <a:spLocks noGrp="1"/>
          </p:cNvSpPr>
          <p:nvPr>
            <p:ph type="sldNum" sz="quarter" idx="12"/>
          </p:nvPr>
        </p:nvSpPr>
        <p:spPr/>
        <p:txBody>
          <a:bodyPr/>
          <a:lstStyle/>
          <a:p>
            <a:fld id="{9C51C78E-B1DD-448D-A233-51A09E0999A1}" type="slidenum">
              <a:rPr lang="en-US" smtClean="0"/>
              <a:t>8</a:t>
            </a:fld>
            <a:endParaRPr lang="en-US"/>
          </a:p>
        </p:txBody>
      </p:sp>
      <p:sp>
        <p:nvSpPr>
          <p:cNvPr id="5" name="TextBox 4">
            <a:extLst>
              <a:ext uri="{FF2B5EF4-FFF2-40B4-BE49-F238E27FC236}">
                <a16:creationId xmlns:a16="http://schemas.microsoft.com/office/drawing/2014/main" id="{B9C4A7AF-9F8F-44C7-9745-881B7A6AF932}"/>
              </a:ext>
            </a:extLst>
          </p:cNvPr>
          <p:cNvSpPr txBox="1"/>
          <p:nvPr/>
        </p:nvSpPr>
        <p:spPr>
          <a:xfrm>
            <a:off x="129314" y="4067135"/>
            <a:ext cx="951344" cy="369332"/>
          </a:xfrm>
          <a:prstGeom prst="rect">
            <a:avLst/>
          </a:prstGeom>
          <a:solidFill>
            <a:schemeClr val="bg1"/>
          </a:solidFill>
          <a:ln>
            <a:solidFill>
              <a:schemeClr val="tx1"/>
            </a:solidFill>
          </a:ln>
        </p:spPr>
        <p:txBody>
          <a:bodyPr wrap="square" rtlCol="0">
            <a:spAutoFit/>
          </a:bodyPr>
          <a:lstStyle/>
          <a:p>
            <a:pPr algn="ctr"/>
            <a:r>
              <a:rPr lang="en-US" dirty="0"/>
              <a:t>3C CTB</a:t>
            </a:r>
          </a:p>
        </p:txBody>
      </p:sp>
      <p:sp>
        <p:nvSpPr>
          <p:cNvPr id="6" name="TextBox 5">
            <a:extLst>
              <a:ext uri="{FF2B5EF4-FFF2-40B4-BE49-F238E27FC236}">
                <a16:creationId xmlns:a16="http://schemas.microsoft.com/office/drawing/2014/main" id="{AA721FAD-DF23-42F0-8945-8D194DBCD36B}"/>
              </a:ext>
            </a:extLst>
          </p:cNvPr>
          <p:cNvSpPr txBox="1"/>
          <p:nvPr/>
        </p:nvSpPr>
        <p:spPr>
          <a:xfrm>
            <a:off x="1602514" y="2960958"/>
            <a:ext cx="1888834" cy="369332"/>
          </a:xfrm>
          <a:prstGeom prst="rect">
            <a:avLst/>
          </a:prstGeom>
          <a:solidFill>
            <a:schemeClr val="bg1"/>
          </a:solidFill>
          <a:ln>
            <a:solidFill>
              <a:schemeClr val="tx1"/>
            </a:solidFill>
          </a:ln>
        </p:spPr>
        <p:txBody>
          <a:bodyPr wrap="square" rtlCol="0">
            <a:spAutoFit/>
          </a:bodyPr>
          <a:lstStyle/>
          <a:p>
            <a:pPr algn="ctr"/>
            <a:r>
              <a:rPr lang="en-US" dirty="0">
                <a:solidFill>
                  <a:srgbClr val="00B050"/>
                </a:solidFill>
              </a:rPr>
              <a:t>SPAC (vertical)</a:t>
            </a:r>
          </a:p>
        </p:txBody>
      </p:sp>
      <p:sp>
        <p:nvSpPr>
          <p:cNvPr id="7" name="TextBox 6">
            <a:extLst>
              <a:ext uri="{FF2B5EF4-FFF2-40B4-BE49-F238E27FC236}">
                <a16:creationId xmlns:a16="http://schemas.microsoft.com/office/drawing/2014/main" id="{A8CD388E-304D-42F2-BD7F-5EFBD3334BB2}"/>
              </a:ext>
            </a:extLst>
          </p:cNvPr>
          <p:cNvSpPr txBox="1"/>
          <p:nvPr/>
        </p:nvSpPr>
        <p:spPr>
          <a:xfrm>
            <a:off x="1602514" y="4067135"/>
            <a:ext cx="1888834" cy="369332"/>
          </a:xfrm>
          <a:prstGeom prst="rect">
            <a:avLst/>
          </a:prstGeom>
          <a:solidFill>
            <a:schemeClr val="bg1"/>
          </a:solidFill>
          <a:ln>
            <a:solidFill>
              <a:schemeClr val="tx1"/>
            </a:solidFill>
          </a:ln>
        </p:spPr>
        <p:txBody>
          <a:bodyPr wrap="square" rtlCol="0">
            <a:spAutoFit/>
          </a:bodyPr>
          <a:lstStyle/>
          <a:p>
            <a:pPr algn="ctr"/>
            <a:r>
              <a:rPr lang="en-US" dirty="0">
                <a:solidFill>
                  <a:schemeClr val="accent2"/>
                </a:solidFill>
              </a:rPr>
              <a:t>SPAC (radial)</a:t>
            </a:r>
          </a:p>
        </p:txBody>
      </p:sp>
      <p:sp>
        <p:nvSpPr>
          <p:cNvPr id="8" name="TextBox 7">
            <a:extLst>
              <a:ext uri="{FF2B5EF4-FFF2-40B4-BE49-F238E27FC236}">
                <a16:creationId xmlns:a16="http://schemas.microsoft.com/office/drawing/2014/main" id="{E9C76E8C-E699-4EB5-844E-1EA0A3F56D13}"/>
              </a:ext>
            </a:extLst>
          </p:cNvPr>
          <p:cNvSpPr txBox="1"/>
          <p:nvPr/>
        </p:nvSpPr>
        <p:spPr>
          <a:xfrm>
            <a:off x="1602513" y="5291953"/>
            <a:ext cx="1888834" cy="369332"/>
          </a:xfrm>
          <a:prstGeom prst="rect">
            <a:avLst/>
          </a:prstGeom>
          <a:solidFill>
            <a:schemeClr val="bg1"/>
          </a:solidFill>
          <a:ln>
            <a:solidFill>
              <a:schemeClr val="tx1"/>
            </a:solidFill>
          </a:ln>
        </p:spPr>
        <p:txBody>
          <a:bodyPr wrap="square" rtlCol="0">
            <a:spAutoFit/>
          </a:bodyPr>
          <a:lstStyle/>
          <a:p>
            <a:pPr algn="ctr"/>
            <a:r>
              <a:rPr lang="en-US" dirty="0">
                <a:solidFill>
                  <a:srgbClr val="7030A0"/>
                </a:solidFill>
              </a:rPr>
              <a:t>SPAC (transverse)</a:t>
            </a:r>
          </a:p>
        </p:txBody>
      </p:sp>
      <p:sp>
        <p:nvSpPr>
          <p:cNvPr id="9" name="TextBox 8">
            <a:extLst>
              <a:ext uri="{FF2B5EF4-FFF2-40B4-BE49-F238E27FC236}">
                <a16:creationId xmlns:a16="http://schemas.microsoft.com/office/drawing/2014/main" id="{2FBB159A-7ECB-4526-9653-9704E4083A12}"/>
              </a:ext>
            </a:extLst>
          </p:cNvPr>
          <p:cNvSpPr txBox="1"/>
          <p:nvPr/>
        </p:nvSpPr>
        <p:spPr>
          <a:xfrm>
            <a:off x="4043223" y="2960958"/>
            <a:ext cx="1637135" cy="369332"/>
          </a:xfrm>
          <a:prstGeom prst="rect">
            <a:avLst/>
          </a:prstGeom>
          <a:solidFill>
            <a:schemeClr val="bg1"/>
          </a:solidFill>
          <a:ln>
            <a:solidFill>
              <a:schemeClr val="tx1"/>
            </a:solidFill>
          </a:ln>
        </p:spPr>
        <p:txBody>
          <a:bodyPr wrap="square" rtlCol="0">
            <a:spAutoFit/>
          </a:bodyPr>
          <a:lstStyle/>
          <a:p>
            <a:pPr algn="ctr"/>
            <a:r>
              <a:rPr lang="en-US" dirty="0">
                <a:solidFill>
                  <a:srgbClr val="00B050"/>
                </a:solidFill>
              </a:rPr>
              <a:t>SEG2 file (.</a:t>
            </a:r>
            <a:r>
              <a:rPr lang="en-US" dirty="0" err="1">
                <a:solidFill>
                  <a:srgbClr val="00B050"/>
                </a:solidFill>
              </a:rPr>
              <a:t>coh</a:t>
            </a:r>
            <a:r>
              <a:rPr lang="en-US" dirty="0">
                <a:solidFill>
                  <a:srgbClr val="00B050"/>
                </a:solidFill>
              </a:rPr>
              <a:t>)</a:t>
            </a:r>
          </a:p>
        </p:txBody>
      </p:sp>
      <p:sp>
        <p:nvSpPr>
          <p:cNvPr id="10" name="TextBox 9">
            <a:extLst>
              <a:ext uri="{FF2B5EF4-FFF2-40B4-BE49-F238E27FC236}">
                <a16:creationId xmlns:a16="http://schemas.microsoft.com/office/drawing/2014/main" id="{025FFDC4-F525-4C45-B757-3C2FEF755E4E}"/>
              </a:ext>
            </a:extLst>
          </p:cNvPr>
          <p:cNvSpPr txBox="1"/>
          <p:nvPr/>
        </p:nvSpPr>
        <p:spPr>
          <a:xfrm>
            <a:off x="4043222" y="4067135"/>
            <a:ext cx="1637135" cy="369332"/>
          </a:xfrm>
          <a:prstGeom prst="rect">
            <a:avLst/>
          </a:prstGeom>
          <a:solidFill>
            <a:schemeClr val="bg1"/>
          </a:solidFill>
          <a:ln>
            <a:solidFill>
              <a:schemeClr val="tx1"/>
            </a:solidFill>
          </a:ln>
        </p:spPr>
        <p:txBody>
          <a:bodyPr wrap="square" rtlCol="0">
            <a:spAutoFit/>
          </a:bodyPr>
          <a:lstStyle/>
          <a:p>
            <a:pPr algn="ctr"/>
            <a:r>
              <a:rPr lang="en-US" dirty="0">
                <a:solidFill>
                  <a:schemeClr val="accent2"/>
                </a:solidFill>
              </a:rPr>
              <a:t>SEG2 file (.</a:t>
            </a:r>
            <a:r>
              <a:rPr lang="en-US" dirty="0" err="1">
                <a:solidFill>
                  <a:schemeClr val="accent2"/>
                </a:solidFill>
              </a:rPr>
              <a:t>coh</a:t>
            </a:r>
            <a:r>
              <a:rPr lang="en-US" dirty="0">
                <a:solidFill>
                  <a:schemeClr val="accent2"/>
                </a:solidFill>
              </a:rPr>
              <a:t>)</a:t>
            </a:r>
          </a:p>
        </p:txBody>
      </p:sp>
      <p:sp>
        <p:nvSpPr>
          <p:cNvPr id="11" name="TextBox 10">
            <a:extLst>
              <a:ext uri="{FF2B5EF4-FFF2-40B4-BE49-F238E27FC236}">
                <a16:creationId xmlns:a16="http://schemas.microsoft.com/office/drawing/2014/main" id="{63D2598C-B210-4438-B97E-3B91DBE16E5D}"/>
              </a:ext>
            </a:extLst>
          </p:cNvPr>
          <p:cNvSpPr txBox="1"/>
          <p:nvPr/>
        </p:nvSpPr>
        <p:spPr>
          <a:xfrm>
            <a:off x="4043221" y="5291953"/>
            <a:ext cx="1637135" cy="369332"/>
          </a:xfrm>
          <a:prstGeom prst="rect">
            <a:avLst/>
          </a:prstGeom>
          <a:solidFill>
            <a:schemeClr val="bg1"/>
          </a:solidFill>
          <a:ln>
            <a:solidFill>
              <a:schemeClr val="tx1"/>
            </a:solidFill>
          </a:ln>
        </p:spPr>
        <p:txBody>
          <a:bodyPr wrap="square" rtlCol="0">
            <a:spAutoFit/>
          </a:bodyPr>
          <a:lstStyle/>
          <a:p>
            <a:pPr algn="ctr"/>
            <a:r>
              <a:rPr lang="en-US" dirty="0">
                <a:solidFill>
                  <a:srgbClr val="7030A0"/>
                </a:solidFill>
              </a:rPr>
              <a:t>SEG2 file (.</a:t>
            </a:r>
            <a:r>
              <a:rPr lang="en-US" dirty="0" err="1">
                <a:solidFill>
                  <a:srgbClr val="7030A0"/>
                </a:solidFill>
              </a:rPr>
              <a:t>coh</a:t>
            </a:r>
            <a:r>
              <a:rPr lang="en-US" dirty="0">
                <a:solidFill>
                  <a:srgbClr val="7030A0"/>
                </a:solidFill>
              </a:rPr>
              <a:t>)</a:t>
            </a:r>
          </a:p>
        </p:txBody>
      </p:sp>
      <p:sp>
        <p:nvSpPr>
          <p:cNvPr id="12" name="TextBox 11">
            <a:extLst>
              <a:ext uri="{FF2B5EF4-FFF2-40B4-BE49-F238E27FC236}">
                <a16:creationId xmlns:a16="http://schemas.microsoft.com/office/drawing/2014/main" id="{555F3F4A-303D-4807-9BB6-F5A175901FBB}"/>
              </a:ext>
            </a:extLst>
          </p:cNvPr>
          <p:cNvSpPr txBox="1"/>
          <p:nvPr/>
        </p:nvSpPr>
        <p:spPr>
          <a:xfrm>
            <a:off x="6382334" y="4058148"/>
            <a:ext cx="951345" cy="369332"/>
          </a:xfrm>
          <a:prstGeom prst="rect">
            <a:avLst/>
          </a:prstGeom>
          <a:solidFill>
            <a:schemeClr val="bg1"/>
          </a:solidFill>
          <a:ln>
            <a:solidFill>
              <a:schemeClr val="tx1"/>
            </a:solidFill>
          </a:ln>
        </p:spPr>
        <p:txBody>
          <a:bodyPr wrap="square" rtlCol="0">
            <a:spAutoFit/>
          </a:bodyPr>
          <a:lstStyle/>
          <a:p>
            <a:pPr algn="ctr"/>
            <a:r>
              <a:rPr lang="en-US" dirty="0"/>
              <a:t>3C SPAC</a:t>
            </a:r>
          </a:p>
        </p:txBody>
      </p:sp>
      <p:sp>
        <p:nvSpPr>
          <p:cNvPr id="13" name="TextBox 12">
            <a:extLst>
              <a:ext uri="{FF2B5EF4-FFF2-40B4-BE49-F238E27FC236}">
                <a16:creationId xmlns:a16="http://schemas.microsoft.com/office/drawing/2014/main" id="{A14410C6-CA40-437F-97B1-AA549A05929F}"/>
              </a:ext>
            </a:extLst>
          </p:cNvPr>
          <p:cNvSpPr txBox="1"/>
          <p:nvPr/>
        </p:nvSpPr>
        <p:spPr>
          <a:xfrm>
            <a:off x="7617695" y="3605470"/>
            <a:ext cx="1849582" cy="646331"/>
          </a:xfrm>
          <a:prstGeom prst="rect">
            <a:avLst/>
          </a:prstGeom>
          <a:solidFill>
            <a:schemeClr val="bg1"/>
          </a:solidFill>
          <a:ln>
            <a:solidFill>
              <a:schemeClr val="tx1"/>
            </a:solidFill>
          </a:ln>
        </p:spPr>
        <p:txBody>
          <a:bodyPr wrap="square" rtlCol="0">
            <a:spAutoFit/>
          </a:bodyPr>
          <a:lstStyle/>
          <a:p>
            <a:pPr algn="ctr"/>
            <a:r>
              <a:rPr lang="en-US" dirty="0">
                <a:solidFill>
                  <a:srgbClr val="FF0000"/>
                </a:solidFill>
              </a:rPr>
              <a:t>Rayleigh phase velocity image</a:t>
            </a:r>
          </a:p>
        </p:txBody>
      </p:sp>
      <p:sp>
        <p:nvSpPr>
          <p:cNvPr id="14" name="TextBox 13">
            <a:extLst>
              <a:ext uri="{FF2B5EF4-FFF2-40B4-BE49-F238E27FC236}">
                <a16:creationId xmlns:a16="http://schemas.microsoft.com/office/drawing/2014/main" id="{D7D89511-44C6-49A6-8D53-0D8BA50B42F8}"/>
              </a:ext>
            </a:extLst>
          </p:cNvPr>
          <p:cNvSpPr txBox="1"/>
          <p:nvPr/>
        </p:nvSpPr>
        <p:spPr>
          <a:xfrm>
            <a:off x="7617695" y="4264063"/>
            <a:ext cx="1849582" cy="646331"/>
          </a:xfrm>
          <a:prstGeom prst="rect">
            <a:avLst/>
          </a:prstGeom>
          <a:solidFill>
            <a:schemeClr val="bg1"/>
          </a:solidFill>
          <a:ln>
            <a:solidFill>
              <a:schemeClr val="tx1"/>
            </a:solidFill>
          </a:ln>
        </p:spPr>
        <p:txBody>
          <a:bodyPr wrap="square" rtlCol="0">
            <a:spAutoFit/>
          </a:bodyPr>
          <a:lstStyle/>
          <a:p>
            <a:pPr algn="ctr"/>
            <a:r>
              <a:rPr lang="en-US" dirty="0">
                <a:solidFill>
                  <a:srgbClr val="3333FF"/>
                </a:solidFill>
              </a:rPr>
              <a:t>Love phase velocity image</a:t>
            </a:r>
          </a:p>
        </p:txBody>
      </p:sp>
      <p:sp>
        <p:nvSpPr>
          <p:cNvPr id="15" name="TextBox 14">
            <a:extLst>
              <a:ext uri="{FF2B5EF4-FFF2-40B4-BE49-F238E27FC236}">
                <a16:creationId xmlns:a16="http://schemas.microsoft.com/office/drawing/2014/main" id="{98B878D7-4767-4D34-8097-9792FD94A917}"/>
              </a:ext>
            </a:extLst>
          </p:cNvPr>
          <p:cNvSpPr txBox="1"/>
          <p:nvPr/>
        </p:nvSpPr>
        <p:spPr>
          <a:xfrm>
            <a:off x="10028385" y="3605470"/>
            <a:ext cx="1849582" cy="646331"/>
          </a:xfrm>
          <a:prstGeom prst="rect">
            <a:avLst/>
          </a:prstGeom>
          <a:solidFill>
            <a:schemeClr val="bg1"/>
          </a:solidFill>
          <a:ln>
            <a:solidFill>
              <a:schemeClr val="tx1"/>
            </a:solidFill>
          </a:ln>
        </p:spPr>
        <p:txBody>
          <a:bodyPr wrap="square" rtlCol="0">
            <a:spAutoFit/>
          </a:bodyPr>
          <a:lstStyle/>
          <a:p>
            <a:pPr algn="ctr"/>
            <a:r>
              <a:rPr lang="en-US" dirty="0">
                <a:solidFill>
                  <a:srgbClr val="FF0000"/>
                </a:solidFill>
              </a:rPr>
              <a:t>Rayleigh dispersion curve</a:t>
            </a:r>
          </a:p>
        </p:txBody>
      </p:sp>
      <p:sp>
        <p:nvSpPr>
          <p:cNvPr id="16" name="TextBox 15">
            <a:extLst>
              <a:ext uri="{FF2B5EF4-FFF2-40B4-BE49-F238E27FC236}">
                <a16:creationId xmlns:a16="http://schemas.microsoft.com/office/drawing/2014/main" id="{7BA098B1-8CA2-4E82-A93A-99DBF34D7474}"/>
              </a:ext>
            </a:extLst>
          </p:cNvPr>
          <p:cNvSpPr txBox="1"/>
          <p:nvPr/>
        </p:nvSpPr>
        <p:spPr>
          <a:xfrm>
            <a:off x="10028385" y="4264063"/>
            <a:ext cx="1849582" cy="646331"/>
          </a:xfrm>
          <a:prstGeom prst="rect">
            <a:avLst/>
          </a:prstGeom>
          <a:solidFill>
            <a:schemeClr val="bg1"/>
          </a:solidFill>
          <a:ln>
            <a:solidFill>
              <a:schemeClr val="tx1"/>
            </a:solidFill>
          </a:ln>
        </p:spPr>
        <p:txBody>
          <a:bodyPr wrap="square" rtlCol="0">
            <a:spAutoFit/>
          </a:bodyPr>
          <a:lstStyle/>
          <a:p>
            <a:pPr algn="ctr"/>
            <a:r>
              <a:rPr lang="en-US" dirty="0">
                <a:solidFill>
                  <a:srgbClr val="3333FF"/>
                </a:solidFill>
              </a:rPr>
              <a:t>Love dispersion curve</a:t>
            </a:r>
          </a:p>
        </p:txBody>
      </p:sp>
      <p:cxnSp>
        <p:nvCxnSpPr>
          <p:cNvPr id="18" name="Connector: Elbow 17">
            <a:extLst>
              <a:ext uri="{FF2B5EF4-FFF2-40B4-BE49-F238E27FC236}">
                <a16:creationId xmlns:a16="http://schemas.microsoft.com/office/drawing/2014/main" id="{619B6A35-4BA4-48A1-9602-DFF4E20D2BAA}"/>
              </a:ext>
            </a:extLst>
          </p:cNvPr>
          <p:cNvCxnSpPr>
            <a:stCxn id="5" idx="3"/>
            <a:endCxn id="6" idx="1"/>
          </p:cNvCxnSpPr>
          <p:nvPr/>
        </p:nvCxnSpPr>
        <p:spPr>
          <a:xfrm flipV="1">
            <a:off x="1080658" y="3145624"/>
            <a:ext cx="521856" cy="1106177"/>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62983A0-C2FD-4B91-BF05-4A5E2A45E036}"/>
              </a:ext>
            </a:extLst>
          </p:cNvPr>
          <p:cNvCxnSpPr>
            <a:stCxn id="5" idx="3"/>
            <a:endCxn id="8" idx="1"/>
          </p:cNvCxnSpPr>
          <p:nvPr/>
        </p:nvCxnSpPr>
        <p:spPr>
          <a:xfrm>
            <a:off x="1080658" y="4251801"/>
            <a:ext cx="521855" cy="1224818"/>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AA60B13-219F-43E5-9A4B-8CC232D7E6AD}"/>
              </a:ext>
            </a:extLst>
          </p:cNvPr>
          <p:cNvCxnSpPr>
            <a:cxnSpLocks/>
            <a:stCxn id="6" idx="3"/>
            <a:endCxn id="9" idx="1"/>
          </p:cNvCxnSpPr>
          <p:nvPr/>
        </p:nvCxnSpPr>
        <p:spPr>
          <a:xfrm>
            <a:off x="3491348" y="3145624"/>
            <a:ext cx="55187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6D98BE9-E983-49D2-ACE1-314CAF57D586}"/>
              </a:ext>
            </a:extLst>
          </p:cNvPr>
          <p:cNvCxnSpPr>
            <a:stCxn id="5" idx="3"/>
            <a:endCxn id="7" idx="1"/>
          </p:cNvCxnSpPr>
          <p:nvPr/>
        </p:nvCxnSpPr>
        <p:spPr>
          <a:xfrm>
            <a:off x="1080658" y="4251801"/>
            <a:ext cx="52185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734FE2-E071-48F3-A4F2-F9212F079073}"/>
              </a:ext>
            </a:extLst>
          </p:cNvPr>
          <p:cNvCxnSpPr>
            <a:cxnSpLocks/>
            <a:stCxn id="7" idx="3"/>
            <a:endCxn id="10" idx="1"/>
          </p:cNvCxnSpPr>
          <p:nvPr/>
        </p:nvCxnSpPr>
        <p:spPr>
          <a:xfrm>
            <a:off x="3491348" y="4251801"/>
            <a:ext cx="5518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36EC94-1D65-444B-91C5-55D762781557}"/>
              </a:ext>
            </a:extLst>
          </p:cNvPr>
          <p:cNvCxnSpPr>
            <a:cxnSpLocks/>
            <a:stCxn id="8" idx="3"/>
            <a:endCxn id="11" idx="1"/>
          </p:cNvCxnSpPr>
          <p:nvPr/>
        </p:nvCxnSpPr>
        <p:spPr>
          <a:xfrm>
            <a:off x="3491347" y="5476619"/>
            <a:ext cx="5518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B6BEBC6-30C9-42E2-A13C-DE40033516DA}"/>
              </a:ext>
            </a:extLst>
          </p:cNvPr>
          <p:cNvCxnSpPr>
            <a:cxnSpLocks/>
            <a:stCxn id="10" idx="3"/>
            <a:endCxn id="12" idx="1"/>
          </p:cNvCxnSpPr>
          <p:nvPr/>
        </p:nvCxnSpPr>
        <p:spPr>
          <a:xfrm flipV="1">
            <a:off x="5680357" y="4242814"/>
            <a:ext cx="701977" cy="89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B39BE56E-D41B-44B8-8A06-8558A2DEA56B}"/>
              </a:ext>
            </a:extLst>
          </p:cNvPr>
          <p:cNvCxnSpPr>
            <a:cxnSpLocks/>
            <a:stCxn id="9" idx="3"/>
            <a:endCxn id="12" idx="1"/>
          </p:cNvCxnSpPr>
          <p:nvPr/>
        </p:nvCxnSpPr>
        <p:spPr>
          <a:xfrm>
            <a:off x="5680358" y="3145624"/>
            <a:ext cx="701976" cy="1097190"/>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DC6DAC2-2FCB-4A03-8CB8-04E68F0296CF}"/>
              </a:ext>
            </a:extLst>
          </p:cNvPr>
          <p:cNvCxnSpPr>
            <a:cxnSpLocks/>
            <a:stCxn id="11" idx="3"/>
            <a:endCxn id="12" idx="1"/>
          </p:cNvCxnSpPr>
          <p:nvPr/>
        </p:nvCxnSpPr>
        <p:spPr>
          <a:xfrm flipV="1">
            <a:off x="5680356" y="4242814"/>
            <a:ext cx="701978" cy="1233805"/>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27D5E5F-7796-4B2C-9226-FD22D3D1F5ED}"/>
              </a:ext>
            </a:extLst>
          </p:cNvPr>
          <p:cNvCxnSpPr>
            <a:cxnSpLocks/>
            <a:stCxn id="12" idx="3"/>
          </p:cNvCxnSpPr>
          <p:nvPr/>
        </p:nvCxnSpPr>
        <p:spPr>
          <a:xfrm>
            <a:off x="7333679" y="4242814"/>
            <a:ext cx="311724" cy="89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AC8715A-6510-4D06-A91F-AE2244682639}"/>
              </a:ext>
            </a:extLst>
          </p:cNvPr>
          <p:cNvCxnSpPr/>
          <p:nvPr/>
        </p:nvCxnSpPr>
        <p:spPr>
          <a:xfrm>
            <a:off x="9467277" y="4264063"/>
            <a:ext cx="5611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DFE25D20-1034-41D2-8A37-1EBBBBD7B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17" y="1964745"/>
            <a:ext cx="826138" cy="826138"/>
          </a:xfrm>
          <a:prstGeom prst="rect">
            <a:avLst/>
          </a:prstGeom>
        </p:spPr>
      </p:pic>
      <p:pic>
        <p:nvPicPr>
          <p:cNvPr id="49" name="Picture 48">
            <a:extLst>
              <a:ext uri="{FF2B5EF4-FFF2-40B4-BE49-F238E27FC236}">
                <a16:creationId xmlns:a16="http://schemas.microsoft.com/office/drawing/2014/main" id="{D1FD4015-8785-417D-A5E4-72C7883A5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803" y="1964745"/>
            <a:ext cx="802405" cy="802405"/>
          </a:xfrm>
          <a:prstGeom prst="rect">
            <a:avLst/>
          </a:prstGeom>
        </p:spPr>
      </p:pic>
      <p:pic>
        <p:nvPicPr>
          <p:cNvPr id="50" name="Picture 49">
            <a:extLst>
              <a:ext uri="{FF2B5EF4-FFF2-40B4-BE49-F238E27FC236}">
                <a16:creationId xmlns:a16="http://schemas.microsoft.com/office/drawing/2014/main" id="{5B26A987-0D9E-4EBB-844D-85388C9FB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7092" y="1969879"/>
            <a:ext cx="802405" cy="802405"/>
          </a:xfrm>
          <a:prstGeom prst="rect">
            <a:avLst/>
          </a:prstGeom>
        </p:spPr>
      </p:pic>
      <p:sp>
        <p:nvSpPr>
          <p:cNvPr id="51" name="TextBox 50">
            <a:extLst>
              <a:ext uri="{FF2B5EF4-FFF2-40B4-BE49-F238E27FC236}">
                <a16:creationId xmlns:a16="http://schemas.microsoft.com/office/drawing/2014/main" id="{2117A0CF-6926-4CFA-A49D-066625137E67}"/>
              </a:ext>
            </a:extLst>
          </p:cNvPr>
          <p:cNvSpPr txBox="1"/>
          <p:nvPr/>
        </p:nvSpPr>
        <p:spPr>
          <a:xfrm>
            <a:off x="1080658" y="2150297"/>
            <a:ext cx="2105887" cy="584775"/>
          </a:xfrm>
          <a:prstGeom prst="rect">
            <a:avLst/>
          </a:prstGeom>
          <a:noFill/>
        </p:spPr>
        <p:txBody>
          <a:bodyPr wrap="square" rtlCol="0">
            <a:spAutoFit/>
          </a:bodyPr>
          <a:lstStyle/>
          <a:p>
            <a:r>
              <a:rPr lang="en-US" sz="3200" dirty="0" err="1"/>
              <a:t>SPACPlus</a:t>
            </a:r>
            <a:endParaRPr lang="en-US" sz="3200" dirty="0"/>
          </a:p>
        </p:txBody>
      </p:sp>
      <p:sp>
        <p:nvSpPr>
          <p:cNvPr id="52" name="TextBox 51">
            <a:extLst>
              <a:ext uri="{FF2B5EF4-FFF2-40B4-BE49-F238E27FC236}">
                <a16:creationId xmlns:a16="http://schemas.microsoft.com/office/drawing/2014/main" id="{325BB75A-A677-4150-BFD9-8415348F32E4}"/>
              </a:ext>
            </a:extLst>
          </p:cNvPr>
          <p:cNvSpPr txBox="1"/>
          <p:nvPr/>
        </p:nvSpPr>
        <p:spPr>
          <a:xfrm>
            <a:off x="7361391" y="2090768"/>
            <a:ext cx="1653300" cy="584775"/>
          </a:xfrm>
          <a:prstGeom prst="rect">
            <a:avLst/>
          </a:prstGeom>
          <a:noFill/>
        </p:spPr>
        <p:txBody>
          <a:bodyPr wrap="square" rtlCol="0">
            <a:spAutoFit/>
          </a:bodyPr>
          <a:lstStyle/>
          <a:p>
            <a:r>
              <a:rPr lang="en-US" sz="3200" dirty="0" err="1"/>
              <a:t>Pickwin</a:t>
            </a:r>
            <a:endParaRPr lang="en-US" sz="3200" dirty="0"/>
          </a:p>
        </p:txBody>
      </p:sp>
      <p:sp>
        <p:nvSpPr>
          <p:cNvPr id="53" name="TextBox 52">
            <a:extLst>
              <a:ext uri="{FF2B5EF4-FFF2-40B4-BE49-F238E27FC236}">
                <a16:creationId xmlns:a16="http://schemas.microsoft.com/office/drawing/2014/main" id="{BEA32307-E1BB-4B3D-B56B-3B4D62D45025}"/>
              </a:ext>
            </a:extLst>
          </p:cNvPr>
          <p:cNvSpPr txBox="1"/>
          <p:nvPr/>
        </p:nvSpPr>
        <p:spPr>
          <a:xfrm>
            <a:off x="10589497" y="2048728"/>
            <a:ext cx="1537848" cy="584775"/>
          </a:xfrm>
          <a:prstGeom prst="rect">
            <a:avLst/>
          </a:prstGeom>
          <a:noFill/>
        </p:spPr>
        <p:txBody>
          <a:bodyPr wrap="square" rtlCol="0">
            <a:spAutoFit/>
          </a:bodyPr>
          <a:lstStyle/>
          <a:p>
            <a:r>
              <a:rPr lang="en-US" sz="3200" dirty="0" err="1"/>
              <a:t>WaveEq</a:t>
            </a:r>
            <a:endParaRPr lang="en-US" sz="3200" dirty="0"/>
          </a:p>
        </p:txBody>
      </p:sp>
    </p:spTree>
    <p:extLst>
      <p:ext uri="{BB962C8B-B14F-4D97-AF65-F5344CB8AC3E}">
        <p14:creationId xmlns:p14="http://schemas.microsoft.com/office/powerpoint/2010/main" val="327595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72E995-51CC-4E0A-B534-587D819A30B1}"/>
              </a:ext>
            </a:extLst>
          </p:cNvPr>
          <p:cNvSpPr>
            <a:spLocks noGrp="1"/>
          </p:cNvSpPr>
          <p:nvPr>
            <p:ph type="ftr" sz="quarter" idx="11"/>
          </p:nvPr>
        </p:nvSpPr>
        <p:spPr/>
        <p:txBody>
          <a:bodyPr/>
          <a:lstStyle/>
          <a:p>
            <a:r>
              <a:rPr lang="en-US"/>
              <a:t>3C SPAC processing using SeisImager </a:t>
            </a:r>
          </a:p>
        </p:txBody>
      </p:sp>
      <p:sp>
        <p:nvSpPr>
          <p:cNvPr id="4" name="Slide Number Placeholder 3">
            <a:extLst>
              <a:ext uri="{FF2B5EF4-FFF2-40B4-BE49-F238E27FC236}">
                <a16:creationId xmlns:a16="http://schemas.microsoft.com/office/drawing/2014/main" id="{E9197260-2032-4890-95FB-35E2A7C4FC23}"/>
              </a:ext>
            </a:extLst>
          </p:cNvPr>
          <p:cNvSpPr>
            <a:spLocks noGrp="1"/>
          </p:cNvSpPr>
          <p:nvPr>
            <p:ph type="sldNum" sz="quarter" idx="12"/>
          </p:nvPr>
        </p:nvSpPr>
        <p:spPr/>
        <p:txBody>
          <a:bodyPr/>
          <a:lstStyle/>
          <a:p>
            <a:fld id="{9C51C78E-B1DD-448D-A233-51A09E0999A1}" type="slidenum">
              <a:rPr lang="en-US" smtClean="0"/>
              <a:t>9</a:t>
            </a:fld>
            <a:endParaRPr lang="en-US"/>
          </a:p>
        </p:txBody>
      </p:sp>
      <p:pic>
        <p:nvPicPr>
          <p:cNvPr id="5" name="Picture 4">
            <a:extLst>
              <a:ext uri="{FF2B5EF4-FFF2-40B4-BE49-F238E27FC236}">
                <a16:creationId xmlns:a16="http://schemas.microsoft.com/office/drawing/2014/main" id="{1C793060-06F3-488C-9CA5-11A5BEBEA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 y="5967653"/>
            <a:ext cx="853403" cy="853403"/>
          </a:xfrm>
          <a:prstGeom prst="rect">
            <a:avLst/>
          </a:prstGeom>
        </p:spPr>
      </p:pic>
      <p:pic>
        <p:nvPicPr>
          <p:cNvPr id="6" name="Picture 5">
            <a:extLst>
              <a:ext uri="{FF2B5EF4-FFF2-40B4-BE49-F238E27FC236}">
                <a16:creationId xmlns:a16="http://schemas.microsoft.com/office/drawing/2014/main" id="{C29AEC3D-DDA7-4AB2-88D0-5AA0603B26B4}"/>
              </a:ext>
            </a:extLst>
          </p:cNvPr>
          <p:cNvPicPr>
            <a:picLocks noChangeAspect="1"/>
          </p:cNvPicPr>
          <p:nvPr/>
        </p:nvPicPr>
        <p:blipFill>
          <a:blip r:embed="rId3"/>
          <a:stretch>
            <a:fillRect/>
          </a:stretch>
        </p:blipFill>
        <p:spPr>
          <a:xfrm>
            <a:off x="406400" y="797512"/>
            <a:ext cx="11379199" cy="5170141"/>
          </a:xfrm>
          <a:prstGeom prst="rect">
            <a:avLst/>
          </a:prstGeom>
        </p:spPr>
      </p:pic>
      <p:sp>
        <p:nvSpPr>
          <p:cNvPr id="2" name="Title 1">
            <a:extLst>
              <a:ext uri="{FF2B5EF4-FFF2-40B4-BE49-F238E27FC236}">
                <a16:creationId xmlns:a16="http://schemas.microsoft.com/office/drawing/2014/main" id="{A180FFD5-8555-4C29-B899-CC41FD3A140C}"/>
              </a:ext>
            </a:extLst>
          </p:cNvPr>
          <p:cNvSpPr>
            <a:spLocks noGrp="1"/>
          </p:cNvSpPr>
          <p:nvPr>
            <p:ph type="title"/>
          </p:nvPr>
        </p:nvSpPr>
        <p:spPr>
          <a:xfrm>
            <a:off x="724092" y="1"/>
            <a:ext cx="10515600" cy="1126836"/>
          </a:xfrm>
        </p:spPr>
        <p:txBody>
          <a:bodyPr>
            <a:normAutofit fontScale="90000"/>
          </a:bodyPr>
          <a:lstStyle/>
          <a:p>
            <a:r>
              <a:rPr lang="en-US" dirty="0"/>
              <a:t>CTB including 3C ambient noise data by 14 sensors</a:t>
            </a:r>
          </a:p>
        </p:txBody>
      </p:sp>
    </p:spTree>
    <p:extLst>
      <p:ext uri="{BB962C8B-B14F-4D97-AF65-F5344CB8AC3E}">
        <p14:creationId xmlns:p14="http://schemas.microsoft.com/office/powerpoint/2010/main" val="92590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1520</Words>
  <Application>Microsoft Office PowerPoint</Application>
  <PresentationFormat>Widescreen</PresentationFormat>
  <Paragraphs>282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Three-component spatial autocorrelation processing using SeisImager modules</vt:lpstr>
      <vt:lpstr>Outline of three-component (3C) measurement and processing</vt:lpstr>
      <vt:lpstr>3C ambient noise measurements for SPAC</vt:lpstr>
      <vt:lpstr>Spatial autocorrelation for 3C ambient noise </vt:lpstr>
      <vt:lpstr>SW3C option in SeisImager</vt:lpstr>
      <vt:lpstr>Select a CTB including 3C ambient noise data</vt:lpstr>
      <vt:lpstr>Data example (3C measurements using 14 sensors)</vt:lpstr>
      <vt:lpstr>3C SPAC processing flow  using SPACPlus, Pickwin and WaveEq</vt:lpstr>
      <vt:lpstr>CTB including 3C ambient noise data by 14 sensors</vt:lpstr>
      <vt:lpstr>Calculate SPAC for each component</vt:lpstr>
      <vt:lpstr>Individual SPAC for each receiver spacing</vt:lpstr>
      <vt:lpstr>Calculate dispersion curve for each component</vt:lpstr>
      <vt:lpstr>Save coherencies of each component to a SEG2 file </vt:lpstr>
      <vt:lpstr>Repeat SPAC calculation for all components </vt:lpstr>
      <vt:lpstr>Switch Pickwin to the complete menu </vt:lpstr>
      <vt:lpstr>Import three SPAC files to Pickwin</vt:lpstr>
      <vt:lpstr>Import three SPAC files to Pickwin</vt:lpstr>
      <vt:lpstr>Calculate Rayleigh and Love phase velocity images</vt:lpstr>
      <vt:lpstr>Calculate Rayleigh and Love phase velocity images</vt:lpstr>
      <vt:lpstr>Show Rayleigh and Love dispersion curves by WaveEq</vt:lpstr>
      <vt:lpstr>Edit dispersion curve and prepare an initial model</vt:lpstr>
      <vt:lpstr>Comparison of observed and theoretical dispersion curves (Higher modes)</vt:lpstr>
      <vt:lpstr>Joint inversion of Rayleigh and Love waves</vt:lpstr>
      <vt:lpstr>Joint inversion of Rayleigh and Love waves</vt:lpstr>
      <vt:lpstr>Joint inversion of Rayleigh and Love waves (only fundamental mode)</vt:lpstr>
      <vt:lpstr>Joint inversion of Rayleigh and Love waves (including higher modes)</vt:lpstr>
      <vt:lpstr>Joint inversion of Rayleigh and Love waves (including higher modes)</vt:lpstr>
      <vt:lpstr>Option : Use dispersion curve from transverse component as Love wave </vt:lpstr>
      <vt:lpstr>Option : Select Rayleigh or Love dispersion curve  </vt:lpstr>
      <vt:lpstr>Option : Switch Rayleigh or Love dispersion curve </vt:lpstr>
      <vt:lpstr>Option : Combine Rayleigh and Love dispersion curves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Three-component Spatial Autocorrelation Analysis</dc:title>
  <dc:creator>Koichi Hayashi</dc:creator>
  <cp:lastModifiedBy>Koichi Hayashi</cp:lastModifiedBy>
  <cp:revision>102</cp:revision>
  <dcterms:created xsi:type="dcterms:W3CDTF">2019-05-22T20:10:30Z</dcterms:created>
  <dcterms:modified xsi:type="dcterms:W3CDTF">2019-09-11T20:57:24Z</dcterms:modified>
</cp:coreProperties>
</file>